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F9BE9-E787-4AE6-B7EB-680C430EA2B8}">
          <p14:sldIdLst>
            <p14:sldId id="256"/>
          </p14:sldIdLst>
        </p14:section>
        <p14:section name="Untitled Section" id="{5D99B56E-C566-4ECC-80D2-CFFCFB1219A4}">
          <p14:sldIdLst>
            <p14:sldId id="257"/>
            <p14:sldId id="258"/>
            <p14:sldId id="259"/>
            <p14:sldId id="260"/>
            <p14:sldId id="262"/>
            <p14:sldId id="263"/>
            <p14:sldId id="264"/>
            <p14:sldId id="261"/>
            <p14:sldId id="265"/>
            <p14:sldId id="266"/>
            <p14:sldId id="267"/>
            <p14:sldId id="268"/>
            <p14:sldId id="270"/>
            <p14:sldId id="272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96000E-3F46-42C4-B798-D963046599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E98292-1492-4940-B95F-5E6EB98844B7}">
      <dgm:prSet/>
      <dgm:spPr/>
      <dgm:t>
        <a:bodyPr/>
        <a:lstStyle/>
        <a:p>
          <a:r>
            <a:rPr lang="en-US" b="0" i="0"/>
            <a:t>Loan amount steadily increases over the years, showing growth in lending activities.</a:t>
          </a:r>
          <a:endParaRPr lang="en-US"/>
        </a:p>
      </dgm:t>
    </dgm:pt>
    <dgm:pt modelId="{3B55E459-6C21-4D29-A806-90022726DD87}" type="parTrans" cxnId="{292DB68C-E872-47D0-A0D9-D8A0BAB516BA}">
      <dgm:prSet/>
      <dgm:spPr/>
      <dgm:t>
        <a:bodyPr/>
        <a:lstStyle/>
        <a:p>
          <a:endParaRPr lang="en-US"/>
        </a:p>
      </dgm:t>
    </dgm:pt>
    <dgm:pt modelId="{D7A5700D-B75D-4B38-84D1-84CB337283B2}" type="sibTrans" cxnId="{292DB68C-E872-47D0-A0D9-D8A0BAB516BA}">
      <dgm:prSet/>
      <dgm:spPr/>
      <dgm:t>
        <a:bodyPr/>
        <a:lstStyle/>
        <a:p>
          <a:endParaRPr lang="en-US"/>
        </a:p>
      </dgm:t>
    </dgm:pt>
    <dgm:pt modelId="{49F6A958-4D82-46D9-8D21-E6F28EEE80F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 dirty="0"/>
            <a:t>The loan amount increased by approximately 455% from 2007 to 2011.</a:t>
          </a:r>
        </a:p>
      </dgm:t>
    </dgm:pt>
    <dgm:pt modelId="{C56DB712-1EE4-4B6D-B89C-328D592DB647}" type="parTrans" cxnId="{86790E58-4D16-435A-A430-D2F36C264CD0}">
      <dgm:prSet/>
      <dgm:spPr/>
      <dgm:t>
        <a:bodyPr/>
        <a:lstStyle/>
        <a:p>
          <a:endParaRPr lang="en-US"/>
        </a:p>
      </dgm:t>
    </dgm:pt>
    <dgm:pt modelId="{3D7C071F-CDF2-49C2-BE87-1B4F9ABA20E8}" type="sibTrans" cxnId="{86790E58-4D16-435A-A430-D2F36C264CD0}">
      <dgm:prSet/>
      <dgm:spPr/>
      <dgm:t>
        <a:bodyPr/>
        <a:lstStyle/>
        <a:p>
          <a:endParaRPr lang="en-US"/>
        </a:p>
      </dgm:t>
    </dgm:pt>
    <dgm:pt modelId="{33245605-0F36-4394-8637-C6D75DBE764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The highest loan amount was in 2011, reaching 260.51 million dollars, indicating a surge in demand for loans.</a:t>
          </a:r>
        </a:p>
      </dgm:t>
    </dgm:pt>
    <dgm:pt modelId="{AF61A658-B256-477B-8D50-A1C4880EB148}" type="parTrans" cxnId="{3BF584FC-E167-4C7F-92FE-2CCB47DBCDB8}">
      <dgm:prSet/>
      <dgm:spPr/>
      <dgm:t>
        <a:bodyPr/>
        <a:lstStyle/>
        <a:p>
          <a:endParaRPr lang="en-US"/>
        </a:p>
      </dgm:t>
    </dgm:pt>
    <dgm:pt modelId="{FDD9A1A5-1985-40D7-9A4F-4337373E8D0E}" type="sibTrans" cxnId="{3BF584FC-E167-4C7F-92FE-2CCB47DBCDB8}">
      <dgm:prSet/>
      <dgm:spPr/>
      <dgm:t>
        <a:bodyPr/>
        <a:lstStyle/>
        <a:p>
          <a:endParaRPr lang="en-US"/>
        </a:p>
      </dgm:t>
    </dgm:pt>
    <dgm:pt modelId="{687DD92F-096E-43AC-8BD3-805B92413A7D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2010 also saw substantial lending with 122.05 million dollars disbursed, reflecting a robust lending period.</a:t>
          </a:r>
        </a:p>
      </dgm:t>
    </dgm:pt>
    <dgm:pt modelId="{DBE977EB-FC3D-4D17-976E-80639891F797}" type="parTrans" cxnId="{22415A16-84F1-45FF-A9ED-8AF56BCC6069}">
      <dgm:prSet/>
      <dgm:spPr/>
      <dgm:t>
        <a:bodyPr/>
        <a:lstStyle/>
        <a:p>
          <a:endParaRPr lang="en-US"/>
        </a:p>
      </dgm:t>
    </dgm:pt>
    <dgm:pt modelId="{7D559B31-41D0-4E02-85DC-49E5332B3CAF}" type="sibTrans" cxnId="{22415A16-84F1-45FF-A9ED-8AF56BCC6069}">
      <dgm:prSet/>
      <dgm:spPr/>
      <dgm:t>
        <a:bodyPr/>
        <a:lstStyle/>
        <a:p>
          <a:endParaRPr lang="en-US"/>
        </a:p>
      </dgm:t>
    </dgm:pt>
    <dgm:pt modelId="{7D349194-29CC-4CD1-93DA-BC7C403BFEA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The loan amounts were relatively lower in 2007 and 2008, possibly due to the financial crisis.</a:t>
          </a:r>
        </a:p>
      </dgm:t>
    </dgm:pt>
    <dgm:pt modelId="{53D14CE0-6947-4358-80D1-2D1FC0F85BE0}" type="parTrans" cxnId="{5F0B4139-D3B2-4435-BC5D-7C1A7874C743}">
      <dgm:prSet/>
      <dgm:spPr/>
      <dgm:t>
        <a:bodyPr/>
        <a:lstStyle/>
        <a:p>
          <a:endParaRPr lang="en-US"/>
        </a:p>
      </dgm:t>
    </dgm:pt>
    <dgm:pt modelId="{6F1EC5ED-9F79-4CBA-97DC-295B7D8F2D3F}" type="sibTrans" cxnId="{5F0B4139-D3B2-4435-BC5D-7C1A7874C743}">
      <dgm:prSet/>
      <dgm:spPr/>
      <dgm:t>
        <a:bodyPr/>
        <a:lstStyle/>
        <a:p>
          <a:endParaRPr lang="en-US"/>
        </a:p>
      </dgm:t>
    </dgm:pt>
    <dgm:pt modelId="{D5D8D5BF-D991-43B5-8D95-B509C1363E76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Overall, the total loan amount disbursed during the analyzed period is 445.60 million dollars, showing the bank's significant contribution to the lending market.</a:t>
          </a:r>
        </a:p>
      </dgm:t>
    </dgm:pt>
    <dgm:pt modelId="{3795F844-6E57-4E35-BAC0-644368325402}" type="parTrans" cxnId="{A7E0D6D6-17F6-477A-AE8B-6B424682ADC4}">
      <dgm:prSet/>
      <dgm:spPr/>
      <dgm:t>
        <a:bodyPr/>
        <a:lstStyle/>
        <a:p>
          <a:endParaRPr lang="en-US"/>
        </a:p>
      </dgm:t>
    </dgm:pt>
    <dgm:pt modelId="{5E7C45F3-688C-44DD-A1CB-554702D77ECF}" type="sibTrans" cxnId="{A7E0D6D6-17F6-477A-AE8B-6B424682ADC4}">
      <dgm:prSet/>
      <dgm:spPr/>
      <dgm:t>
        <a:bodyPr/>
        <a:lstStyle/>
        <a:p>
          <a:endParaRPr lang="en-US"/>
        </a:p>
      </dgm:t>
    </dgm:pt>
    <dgm:pt modelId="{BD0670D0-D401-4C36-BE10-2497730115A1}" type="pres">
      <dgm:prSet presAssocID="{A596000E-3F46-42C4-B798-D963046599F9}" presName="linear" presStyleCnt="0">
        <dgm:presLayoutVars>
          <dgm:animLvl val="lvl"/>
          <dgm:resizeHandles val="exact"/>
        </dgm:presLayoutVars>
      </dgm:prSet>
      <dgm:spPr/>
    </dgm:pt>
    <dgm:pt modelId="{94610ED4-5E61-4A3B-A65F-C296764D0B9B}" type="pres">
      <dgm:prSet presAssocID="{A1E98292-1492-4940-B95F-5E6EB98844B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78114A7-EA76-4AF0-9577-6450026761A4}" type="pres">
      <dgm:prSet presAssocID="{D7A5700D-B75D-4B38-84D1-84CB337283B2}" presName="spacer" presStyleCnt="0"/>
      <dgm:spPr/>
    </dgm:pt>
    <dgm:pt modelId="{061F5093-1A2F-49D5-9A6D-1BF23DBCD34A}" type="pres">
      <dgm:prSet presAssocID="{49F6A958-4D82-46D9-8D21-E6F28EEE80F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4E1C088-ACA3-499B-A857-F82178873344}" type="pres">
      <dgm:prSet presAssocID="{3D7C071F-CDF2-49C2-BE87-1B4F9ABA20E8}" presName="spacer" presStyleCnt="0"/>
      <dgm:spPr/>
    </dgm:pt>
    <dgm:pt modelId="{1859CDBC-141A-4298-B4CE-E1B4C157B011}" type="pres">
      <dgm:prSet presAssocID="{33245605-0F36-4394-8637-C6D75DBE764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098B179-ABC4-43EC-B5E1-B94E43804639}" type="pres">
      <dgm:prSet presAssocID="{FDD9A1A5-1985-40D7-9A4F-4337373E8D0E}" presName="spacer" presStyleCnt="0"/>
      <dgm:spPr/>
    </dgm:pt>
    <dgm:pt modelId="{718A6372-4E12-474C-B80C-8B85C9B59495}" type="pres">
      <dgm:prSet presAssocID="{687DD92F-096E-43AC-8BD3-805B92413A7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68B778D-CD1A-42C8-9CDA-96A740D390CD}" type="pres">
      <dgm:prSet presAssocID="{7D559B31-41D0-4E02-85DC-49E5332B3CAF}" presName="spacer" presStyleCnt="0"/>
      <dgm:spPr/>
    </dgm:pt>
    <dgm:pt modelId="{4F344F82-4285-4323-9F41-08FB84FE1E76}" type="pres">
      <dgm:prSet presAssocID="{7D349194-29CC-4CD1-93DA-BC7C403BFEA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6CFFF6D-3023-4D02-97C9-CA7140266252}" type="pres">
      <dgm:prSet presAssocID="{6F1EC5ED-9F79-4CBA-97DC-295B7D8F2D3F}" presName="spacer" presStyleCnt="0"/>
      <dgm:spPr/>
    </dgm:pt>
    <dgm:pt modelId="{53E502B9-B6F4-4402-946A-1AA05CF7D416}" type="pres">
      <dgm:prSet presAssocID="{D5D8D5BF-D991-43B5-8D95-B509C1363E7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2415A16-84F1-45FF-A9ED-8AF56BCC6069}" srcId="{A596000E-3F46-42C4-B798-D963046599F9}" destId="{687DD92F-096E-43AC-8BD3-805B92413A7D}" srcOrd="3" destOrd="0" parTransId="{DBE977EB-FC3D-4D17-976E-80639891F797}" sibTransId="{7D559B31-41D0-4E02-85DC-49E5332B3CAF}"/>
    <dgm:cxn modelId="{7F87F930-28C5-43A6-BDE0-762A85165AB5}" type="presOf" srcId="{33245605-0F36-4394-8637-C6D75DBE764A}" destId="{1859CDBC-141A-4298-B4CE-E1B4C157B011}" srcOrd="0" destOrd="0" presId="urn:microsoft.com/office/officeart/2005/8/layout/vList2"/>
    <dgm:cxn modelId="{5F0B4139-D3B2-4435-BC5D-7C1A7874C743}" srcId="{A596000E-3F46-42C4-B798-D963046599F9}" destId="{7D349194-29CC-4CD1-93DA-BC7C403BFEA2}" srcOrd="4" destOrd="0" parTransId="{53D14CE0-6947-4358-80D1-2D1FC0F85BE0}" sibTransId="{6F1EC5ED-9F79-4CBA-97DC-295B7D8F2D3F}"/>
    <dgm:cxn modelId="{90062D5B-8A90-4DE5-9AB3-01201C20F4D6}" type="presOf" srcId="{687DD92F-096E-43AC-8BD3-805B92413A7D}" destId="{718A6372-4E12-474C-B80C-8B85C9B59495}" srcOrd="0" destOrd="0" presId="urn:microsoft.com/office/officeart/2005/8/layout/vList2"/>
    <dgm:cxn modelId="{19F15975-3038-4578-A32A-2E50FA0D7706}" type="presOf" srcId="{A1E98292-1492-4940-B95F-5E6EB98844B7}" destId="{94610ED4-5E61-4A3B-A65F-C296764D0B9B}" srcOrd="0" destOrd="0" presId="urn:microsoft.com/office/officeart/2005/8/layout/vList2"/>
    <dgm:cxn modelId="{86790E58-4D16-435A-A430-D2F36C264CD0}" srcId="{A596000E-3F46-42C4-B798-D963046599F9}" destId="{49F6A958-4D82-46D9-8D21-E6F28EEE80FC}" srcOrd="1" destOrd="0" parTransId="{C56DB712-1EE4-4B6D-B89C-328D592DB647}" sibTransId="{3D7C071F-CDF2-49C2-BE87-1B4F9ABA20E8}"/>
    <dgm:cxn modelId="{292DB68C-E872-47D0-A0D9-D8A0BAB516BA}" srcId="{A596000E-3F46-42C4-B798-D963046599F9}" destId="{A1E98292-1492-4940-B95F-5E6EB98844B7}" srcOrd="0" destOrd="0" parTransId="{3B55E459-6C21-4D29-A806-90022726DD87}" sibTransId="{D7A5700D-B75D-4B38-84D1-84CB337283B2}"/>
    <dgm:cxn modelId="{63B559AC-D2A6-49DE-92C0-AC054E320CFF}" type="presOf" srcId="{D5D8D5BF-D991-43B5-8D95-B509C1363E76}" destId="{53E502B9-B6F4-4402-946A-1AA05CF7D416}" srcOrd="0" destOrd="0" presId="urn:microsoft.com/office/officeart/2005/8/layout/vList2"/>
    <dgm:cxn modelId="{0D104CB1-7AEF-4389-9BD6-842FE95FE453}" type="presOf" srcId="{49F6A958-4D82-46D9-8D21-E6F28EEE80FC}" destId="{061F5093-1A2F-49D5-9A6D-1BF23DBCD34A}" srcOrd="0" destOrd="0" presId="urn:microsoft.com/office/officeart/2005/8/layout/vList2"/>
    <dgm:cxn modelId="{FB4C46C8-E43D-454D-AE7D-0E4C0373F7B7}" type="presOf" srcId="{A596000E-3F46-42C4-B798-D963046599F9}" destId="{BD0670D0-D401-4C36-BE10-2497730115A1}" srcOrd="0" destOrd="0" presId="urn:microsoft.com/office/officeart/2005/8/layout/vList2"/>
    <dgm:cxn modelId="{A7E0D6D6-17F6-477A-AE8B-6B424682ADC4}" srcId="{A596000E-3F46-42C4-B798-D963046599F9}" destId="{D5D8D5BF-D991-43B5-8D95-B509C1363E76}" srcOrd="5" destOrd="0" parTransId="{3795F844-6E57-4E35-BAC0-644368325402}" sibTransId="{5E7C45F3-688C-44DD-A1CB-554702D77ECF}"/>
    <dgm:cxn modelId="{3BF584FC-E167-4C7F-92FE-2CCB47DBCDB8}" srcId="{A596000E-3F46-42C4-B798-D963046599F9}" destId="{33245605-0F36-4394-8637-C6D75DBE764A}" srcOrd="2" destOrd="0" parTransId="{AF61A658-B256-477B-8D50-A1C4880EB148}" sibTransId="{FDD9A1A5-1985-40D7-9A4F-4337373E8D0E}"/>
    <dgm:cxn modelId="{DDC7C9FE-F222-4105-A17C-45740609CD7E}" type="presOf" srcId="{7D349194-29CC-4CD1-93DA-BC7C403BFEA2}" destId="{4F344F82-4285-4323-9F41-08FB84FE1E76}" srcOrd="0" destOrd="0" presId="urn:microsoft.com/office/officeart/2005/8/layout/vList2"/>
    <dgm:cxn modelId="{57E05B6E-DBE8-47E3-873E-7FFFEB10878E}" type="presParOf" srcId="{BD0670D0-D401-4C36-BE10-2497730115A1}" destId="{94610ED4-5E61-4A3B-A65F-C296764D0B9B}" srcOrd="0" destOrd="0" presId="urn:microsoft.com/office/officeart/2005/8/layout/vList2"/>
    <dgm:cxn modelId="{A3A7F12C-AD60-420C-9ED2-3B0DA4E3DB28}" type="presParOf" srcId="{BD0670D0-D401-4C36-BE10-2497730115A1}" destId="{B78114A7-EA76-4AF0-9577-6450026761A4}" srcOrd="1" destOrd="0" presId="urn:microsoft.com/office/officeart/2005/8/layout/vList2"/>
    <dgm:cxn modelId="{0256AAA3-B6A2-4AC2-8295-3BC73142CFB7}" type="presParOf" srcId="{BD0670D0-D401-4C36-BE10-2497730115A1}" destId="{061F5093-1A2F-49D5-9A6D-1BF23DBCD34A}" srcOrd="2" destOrd="0" presId="urn:microsoft.com/office/officeart/2005/8/layout/vList2"/>
    <dgm:cxn modelId="{8DCE3E9F-C3A9-409B-8C14-AE05D334BADA}" type="presParOf" srcId="{BD0670D0-D401-4C36-BE10-2497730115A1}" destId="{F4E1C088-ACA3-499B-A857-F82178873344}" srcOrd="3" destOrd="0" presId="urn:microsoft.com/office/officeart/2005/8/layout/vList2"/>
    <dgm:cxn modelId="{70D7A2B7-03C5-4DB8-A4B8-C8A2CE5E34E5}" type="presParOf" srcId="{BD0670D0-D401-4C36-BE10-2497730115A1}" destId="{1859CDBC-141A-4298-B4CE-E1B4C157B011}" srcOrd="4" destOrd="0" presId="urn:microsoft.com/office/officeart/2005/8/layout/vList2"/>
    <dgm:cxn modelId="{BD0DF935-6D99-4941-8F02-B19C82BC4FEC}" type="presParOf" srcId="{BD0670D0-D401-4C36-BE10-2497730115A1}" destId="{D098B179-ABC4-43EC-B5E1-B94E43804639}" srcOrd="5" destOrd="0" presId="urn:microsoft.com/office/officeart/2005/8/layout/vList2"/>
    <dgm:cxn modelId="{08897CCC-FF5F-4EDB-964E-620A11C237BF}" type="presParOf" srcId="{BD0670D0-D401-4C36-BE10-2497730115A1}" destId="{718A6372-4E12-474C-B80C-8B85C9B59495}" srcOrd="6" destOrd="0" presId="urn:microsoft.com/office/officeart/2005/8/layout/vList2"/>
    <dgm:cxn modelId="{2D02DF4B-12D8-4317-A147-98480C44A435}" type="presParOf" srcId="{BD0670D0-D401-4C36-BE10-2497730115A1}" destId="{468B778D-CD1A-42C8-9CDA-96A740D390CD}" srcOrd="7" destOrd="0" presId="urn:microsoft.com/office/officeart/2005/8/layout/vList2"/>
    <dgm:cxn modelId="{305B7BA6-34A8-49F8-A0FE-DE8F68F96027}" type="presParOf" srcId="{BD0670D0-D401-4C36-BE10-2497730115A1}" destId="{4F344F82-4285-4323-9F41-08FB84FE1E76}" srcOrd="8" destOrd="0" presId="urn:microsoft.com/office/officeart/2005/8/layout/vList2"/>
    <dgm:cxn modelId="{B23285DE-AE5E-4775-A757-5DBAA6B32FEF}" type="presParOf" srcId="{BD0670D0-D401-4C36-BE10-2497730115A1}" destId="{E6CFFF6D-3023-4D02-97C9-CA7140266252}" srcOrd="9" destOrd="0" presId="urn:microsoft.com/office/officeart/2005/8/layout/vList2"/>
    <dgm:cxn modelId="{4F769B45-F0A6-4C16-A222-881E31C0BB02}" type="presParOf" srcId="{BD0670D0-D401-4C36-BE10-2497730115A1}" destId="{53E502B9-B6F4-4402-946A-1AA05CF7D41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C5DFB1-780E-4068-8477-DC7DC2C5FD4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DE782-1836-438F-930A-7BA81D453190}">
      <dgm:prSet/>
      <dgm:spPr/>
      <dgm:t>
        <a:bodyPr/>
        <a:lstStyle/>
        <a:p>
          <a:r>
            <a:rPr lang="en-US" b="0" i="0" dirty="0"/>
            <a:t>Highest revolving balance in Grade B is 197.31 million dollars, followed by Grade A with 115.77 million dollars.</a:t>
          </a:r>
          <a:endParaRPr lang="en-US" dirty="0"/>
        </a:p>
      </dgm:t>
    </dgm:pt>
    <dgm:pt modelId="{C8785A8A-6C1C-42BE-905A-056C0077B2D5}" type="parTrans" cxnId="{D89CE7D2-EBF9-40AC-8D10-08513BBEC1D4}">
      <dgm:prSet/>
      <dgm:spPr/>
      <dgm:t>
        <a:bodyPr/>
        <a:lstStyle/>
        <a:p>
          <a:endParaRPr lang="en-US"/>
        </a:p>
      </dgm:t>
    </dgm:pt>
    <dgm:pt modelId="{7A73B0A3-6866-4F7E-B644-70027F75F17A}" type="sibTrans" cxnId="{D89CE7D2-EBF9-40AC-8D10-08513BBEC1D4}">
      <dgm:prSet/>
      <dgm:spPr/>
      <dgm:t>
        <a:bodyPr/>
        <a:lstStyle/>
        <a:p>
          <a:endParaRPr lang="en-US"/>
        </a:p>
      </dgm:t>
    </dgm:pt>
    <dgm:pt modelId="{18E837FA-90D7-474E-9051-706720785FE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Sub-grade B3 has the highest revolving balance at 39.72 million dollars, indicating higher credit utilization.</a:t>
          </a:r>
        </a:p>
      </dgm:t>
    </dgm:pt>
    <dgm:pt modelId="{1A551E9D-0014-4C58-A519-3A4C26A93A85}" type="parTrans" cxnId="{9915DAA1-176C-45E8-9E5A-CACA8F366978}">
      <dgm:prSet/>
      <dgm:spPr/>
      <dgm:t>
        <a:bodyPr/>
        <a:lstStyle/>
        <a:p>
          <a:endParaRPr lang="en-US"/>
        </a:p>
      </dgm:t>
    </dgm:pt>
    <dgm:pt modelId="{A3DCB00C-61E6-4339-A91C-4AC4F16D84CE}" type="sibTrans" cxnId="{9915DAA1-176C-45E8-9E5A-CACA8F366978}">
      <dgm:prSet/>
      <dgm:spPr/>
      <dgm:t>
        <a:bodyPr/>
        <a:lstStyle/>
        <a:p>
          <a:endParaRPr lang="en-US"/>
        </a:p>
      </dgm:t>
    </dgm:pt>
    <dgm:pt modelId="{975578F6-AA8B-4AA4-BD2A-67F6818C190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 dirty="0"/>
            <a:t>Grades G and F have the lowest revolving balances, suggesting lower credit utilization and limits.</a:t>
          </a:r>
        </a:p>
      </dgm:t>
    </dgm:pt>
    <dgm:pt modelId="{68769BC4-3421-4768-BD7A-320D07B94330}" type="parTrans" cxnId="{EA418921-DC6F-4060-951E-17CE4F401DC8}">
      <dgm:prSet/>
      <dgm:spPr/>
      <dgm:t>
        <a:bodyPr/>
        <a:lstStyle/>
        <a:p>
          <a:endParaRPr lang="en-US"/>
        </a:p>
      </dgm:t>
    </dgm:pt>
    <dgm:pt modelId="{926E3057-F9D6-44DB-B7CE-A68FBAE18836}" type="sibTrans" cxnId="{EA418921-DC6F-4060-951E-17CE4F401DC8}">
      <dgm:prSet/>
      <dgm:spPr/>
      <dgm:t>
        <a:bodyPr/>
        <a:lstStyle/>
        <a:p>
          <a:endParaRPr lang="en-US"/>
        </a:p>
      </dgm:t>
    </dgm:pt>
    <dgm:pt modelId="{2D040A0A-C681-45F1-BD20-CEF78C5D5DE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Grand total revolving balance is 531.51 million dollars, showcasing the bank's credit exposure.</a:t>
          </a:r>
        </a:p>
      </dgm:t>
    </dgm:pt>
    <dgm:pt modelId="{8735AF33-E75A-418A-90D3-25CE6989922A}" type="parTrans" cxnId="{BF2DB812-6D26-44D7-87FE-4564712BC4F3}">
      <dgm:prSet/>
      <dgm:spPr/>
      <dgm:t>
        <a:bodyPr/>
        <a:lstStyle/>
        <a:p>
          <a:endParaRPr lang="en-US"/>
        </a:p>
      </dgm:t>
    </dgm:pt>
    <dgm:pt modelId="{94A9F1D4-1D31-46A8-89A8-C1E892FD06FD}" type="sibTrans" cxnId="{BF2DB812-6D26-44D7-87FE-4564712BC4F3}">
      <dgm:prSet/>
      <dgm:spPr/>
      <dgm:t>
        <a:bodyPr/>
        <a:lstStyle/>
        <a:p>
          <a:endParaRPr lang="en-US"/>
        </a:p>
      </dgm:t>
    </dgm:pt>
    <dgm:pt modelId="{27CE9061-51D7-48C5-AC94-079D2061205F}" type="pres">
      <dgm:prSet presAssocID="{63C5DFB1-780E-4068-8477-DC7DC2C5FD4D}" presName="outerComposite" presStyleCnt="0">
        <dgm:presLayoutVars>
          <dgm:chMax val="5"/>
          <dgm:dir/>
          <dgm:resizeHandles val="exact"/>
        </dgm:presLayoutVars>
      </dgm:prSet>
      <dgm:spPr/>
    </dgm:pt>
    <dgm:pt modelId="{A17D379B-7100-47E4-81F2-E81DDA175971}" type="pres">
      <dgm:prSet presAssocID="{63C5DFB1-780E-4068-8477-DC7DC2C5FD4D}" presName="dummyMaxCanvas" presStyleCnt="0">
        <dgm:presLayoutVars/>
      </dgm:prSet>
      <dgm:spPr/>
    </dgm:pt>
    <dgm:pt modelId="{FF8D7354-B551-416A-B343-554C0C5D36AD}" type="pres">
      <dgm:prSet presAssocID="{63C5DFB1-780E-4068-8477-DC7DC2C5FD4D}" presName="FourNodes_1" presStyleLbl="node1" presStyleIdx="0" presStyleCnt="4">
        <dgm:presLayoutVars>
          <dgm:bulletEnabled val="1"/>
        </dgm:presLayoutVars>
      </dgm:prSet>
      <dgm:spPr/>
    </dgm:pt>
    <dgm:pt modelId="{FC4CED9F-2E1C-4047-9875-E612D28B28DF}" type="pres">
      <dgm:prSet presAssocID="{63C5DFB1-780E-4068-8477-DC7DC2C5FD4D}" presName="FourNodes_2" presStyleLbl="node1" presStyleIdx="1" presStyleCnt="4">
        <dgm:presLayoutVars>
          <dgm:bulletEnabled val="1"/>
        </dgm:presLayoutVars>
      </dgm:prSet>
      <dgm:spPr/>
    </dgm:pt>
    <dgm:pt modelId="{1DFA9C7F-A447-4685-8F6B-9A4D231036FD}" type="pres">
      <dgm:prSet presAssocID="{63C5DFB1-780E-4068-8477-DC7DC2C5FD4D}" presName="FourNodes_3" presStyleLbl="node1" presStyleIdx="2" presStyleCnt="4" custScaleX="99571">
        <dgm:presLayoutVars>
          <dgm:bulletEnabled val="1"/>
        </dgm:presLayoutVars>
      </dgm:prSet>
      <dgm:spPr/>
    </dgm:pt>
    <dgm:pt modelId="{D95DA7D9-79F4-434C-BE65-C50405935352}" type="pres">
      <dgm:prSet presAssocID="{63C5DFB1-780E-4068-8477-DC7DC2C5FD4D}" presName="FourNodes_4" presStyleLbl="node1" presStyleIdx="3" presStyleCnt="4">
        <dgm:presLayoutVars>
          <dgm:bulletEnabled val="1"/>
        </dgm:presLayoutVars>
      </dgm:prSet>
      <dgm:spPr/>
    </dgm:pt>
    <dgm:pt modelId="{EA63DA70-7351-4874-B52B-F0541D78370F}" type="pres">
      <dgm:prSet presAssocID="{63C5DFB1-780E-4068-8477-DC7DC2C5FD4D}" presName="FourConn_1-2" presStyleLbl="fgAccFollowNode1" presStyleIdx="0" presStyleCnt="3">
        <dgm:presLayoutVars>
          <dgm:bulletEnabled val="1"/>
        </dgm:presLayoutVars>
      </dgm:prSet>
      <dgm:spPr/>
    </dgm:pt>
    <dgm:pt modelId="{63BCF669-7A58-4F37-A41C-6342FCB1843F}" type="pres">
      <dgm:prSet presAssocID="{63C5DFB1-780E-4068-8477-DC7DC2C5FD4D}" presName="FourConn_2-3" presStyleLbl="fgAccFollowNode1" presStyleIdx="1" presStyleCnt="3">
        <dgm:presLayoutVars>
          <dgm:bulletEnabled val="1"/>
        </dgm:presLayoutVars>
      </dgm:prSet>
      <dgm:spPr/>
    </dgm:pt>
    <dgm:pt modelId="{7F560E85-6BD5-463F-BBD9-C889466FAF1D}" type="pres">
      <dgm:prSet presAssocID="{63C5DFB1-780E-4068-8477-DC7DC2C5FD4D}" presName="FourConn_3-4" presStyleLbl="fgAccFollowNode1" presStyleIdx="2" presStyleCnt="3">
        <dgm:presLayoutVars>
          <dgm:bulletEnabled val="1"/>
        </dgm:presLayoutVars>
      </dgm:prSet>
      <dgm:spPr/>
    </dgm:pt>
    <dgm:pt modelId="{E43C5C73-E9BC-4842-B807-08B7AFC7C943}" type="pres">
      <dgm:prSet presAssocID="{63C5DFB1-780E-4068-8477-DC7DC2C5FD4D}" presName="FourNodes_1_text" presStyleLbl="node1" presStyleIdx="3" presStyleCnt="4">
        <dgm:presLayoutVars>
          <dgm:bulletEnabled val="1"/>
        </dgm:presLayoutVars>
      </dgm:prSet>
      <dgm:spPr/>
    </dgm:pt>
    <dgm:pt modelId="{A211F698-58BF-4725-8AAA-FAB67C833299}" type="pres">
      <dgm:prSet presAssocID="{63C5DFB1-780E-4068-8477-DC7DC2C5FD4D}" presName="FourNodes_2_text" presStyleLbl="node1" presStyleIdx="3" presStyleCnt="4">
        <dgm:presLayoutVars>
          <dgm:bulletEnabled val="1"/>
        </dgm:presLayoutVars>
      </dgm:prSet>
      <dgm:spPr/>
    </dgm:pt>
    <dgm:pt modelId="{C0B6A797-469F-450D-B103-0B200544C80A}" type="pres">
      <dgm:prSet presAssocID="{63C5DFB1-780E-4068-8477-DC7DC2C5FD4D}" presName="FourNodes_3_text" presStyleLbl="node1" presStyleIdx="3" presStyleCnt="4">
        <dgm:presLayoutVars>
          <dgm:bulletEnabled val="1"/>
        </dgm:presLayoutVars>
      </dgm:prSet>
      <dgm:spPr/>
    </dgm:pt>
    <dgm:pt modelId="{EB0840E5-23DA-479A-B703-1AFE6BA0AF23}" type="pres">
      <dgm:prSet presAssocID="{63C5DFB1-780E-4068-8477-DC7DC2C5FD4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F2DB812-6D26-44D7-87FE-4564712BC4F3}" srcId="{63C5DFB1-780E-4068-8477-DC7DC2C5FD4D}" destId="{2D040A0A-C681-45F1-BD20-CEF78C5D5DEA}" srcOrd="3" destOrd="0" parTransId="{8735AF33-E75A-418A-90D3-25CE6989922A}" sibTransId="{94A9F1D4-1D31-46A8-89A8-C1E892FD06FD}"/>
    <dgm:cxn modelId="{D15DFA13-1AD8-4D3C-B5C6-7F058D15BC48}" type="presOf" srcId="{926E3057-F9D6-44DB-B7CE-A68FBAE18836}" destId="{7F560E85-6BD5-463F-BBD9-C889466FAF1D}" srcOrd="0" destOrd="0" presId="urn:microsoft.com/office/officeart/2005/8/layout/vProcess5"/>
    <dgm:cxn modelId="{EA418921-DC6F-4060-951E-17CE4F401DC8}" srcId="{63C5DFB1-780E-4068-8477-DC7DC2C5FD4D}" destId="{975578F6-AA8B-4AA4-BD2A-67F6818C1909}" srcOrd="2" destOrd="0" parTransId="{68769BC4-3421-4768-BD7A-320D07B94330}" sibTransId="{926E3057-F9D6-44DB-B7CE-A68FBAE18836}"/>
    <dgm:cxn modelId="{4F304C3D-FAD5-43BC-BDE0-857E15A5224B}" type="presOf" srcId="{791DE782-1836-438F-930A-7BA81D453190}" destId="{E43C5C73-E9BC-4842-B807-08B7AFC7C943}" srcOrd="1" destOrd="0" presId="urn:microsoft.com/office/officeart/2005/8/layout/vProcess5"/>
    <dgm:cxn modelId="{1C280B43-DA75-4B46-86E6-4FA73BAC99B3}" type="presOf" srcId="{2D040A0A-C681-45F1-BD20-CEF78C5D5DEA}" destId="{D95DA7D9-79F4-434C-BE65-C50405935352}" srcOrd="0" destOrd="0" presId="urn:microsoft.com/office/officeart/2005/8/layout/vProcess5"/>
    <dgm:cxn modelId="{10746A52-74A1-4EBD-AB6E-A250E300D1A5}" type="presOf" srcId="{2D040A0A-C681-45F1-BD20-CEF78C5D5DEA}" destId="{EB0840E5-23DA-479A-B703-1AFE6BA0AF23}" srcOrd="1" destOrd="0" presId="urn:microsoft.com/office/officeart/2005/8/layout/vProcess5"/>
    <dgm:cxn modelId="{32E18B84-27AF-4257-BCA1-E59E0E66818F}" type="presOf" srcId="{791DE782-1836-438F-930A-7BA81D453190}" destId="{FF8D7354-B551-416A-B343-554C0C5D36AD}" srcOrd="0" destOrd="0" presId="urn:microsoft.com/office/officeart/2005/8/layout/vProcess5"/>
    <dgm:cxn modelId="{1BE3BF86-D243-4D7C-819A-92B3DEFD3A47}" type="presOf" srcId="{63C5DFB1-780E-4068-8477-DC7DC2C5FD4D}" destId="{27CE9061-51D7-48C5-AC94-079D2061205F}" srcOrd="0" destOrd="0" presId="urn:microsoft.com/office/officeart/2005/8/layout/vProcess5"/>
    <dgm:cxn modelId="{02AEBF91-007C-423E-A0A2-818D683EDC6F}" type="presOf" srcId="{975578F6-AA8B-4AA4-BD2A-67F6818C1909}" destId="{1DFA9C7F-A447-4685-8F6B-9A4D231036FD}" srcOrd="0" destOrd="0" presId="urn:microsoft.com/office/officeart/2005/8/layout/vProcess5"/>
    <dgm:cxn modelId="{DB7BCC9B-05ED-4620-A6C2-C702E48D246C}" type="presOf" srcId="{18E837FA-90D7-474E-9051-706720785FE3}" destId="{A211F698-58BF-4725-8AAA-FAB67C833299}" srcOrd="1" destOrd="0" presId="urn:microsoft.com/office/officeart/2005/8/layout/vProcess5"/>
    <dgm:cxn modelId="{9915DAA1-176C-45E8-9E5A-CACA8F366978}" srcId="{63C5DFB1-780E-4068-8477-DC7DC2C5FD4D}" destId="{18E837FA-90D7-474E-9051-706720785FE3}" srcOrd="1" destOrd="0" parTransId="{1A551E9D-0014-4C58-A519-3A4C26A93A85}" sibTransId="{A3DCB00C-61E6-4339-A91C-4AC4F16D84CE}"/>
    <dgm:cxn modelId="{1C2BFDAA-5581-4A63-BBC8-AA1F0C912782}" type="presOf" srcId="{A3DCB00C-61E6-4339-A91C-4AC4F16D84CE}" destId="{63BCF669-7A58-4F37-A41C-6342FCB1843F}" srcOrd="0" destOrd="0" presId="urn:microsoft.com/office/officeart/2005/8/layout/vProcess5"/>
    <dgm:cxn modelId="{237CBAB3-3DD3-4B7E-A69B-9445E7DDDE4C}" type="presOf" srcId="{18E837FA-90D7-474E-9051-706720785FE3}" destId="{FC4CED9F-2E1C-4047-9875-E612D28B28DF}" srcOrd="0" destOrd="0" presId="urn:microsoft.com/office/officeart/2005/8/layout/vProcess5"/>
    <dgm:cxn modelId="{E7B17EBA-9143-4967-9E2E-6156B6C10817}" type="presOf" srcId="{975578F6-AA8B-4AA4-BD2A-67F6818C1909}" destId="{C0B6A797-469F-450D-B103-0B200544C80A}" srcOrd="1" destOrd="0" presId="urn:microsoft.com/office/officeart/2005/8/layout/vProcess5"/>
    <dgm:cxn modelId="{D89CE7D2-EBF9-40AC-8D10-08513BBEC1D4}" srcId="{63C5DFB1-780E-4068-8477-DC7DC2C5FD4D}" destId="{791DE782-1836-438F-930A-7BA81D453190}" srcOrd="0" destOrd="0" parTransId="{C8785A8A-6C1C-42BE-905A-056C0077B2D5}" sibTransId="{7A73B0A3-6866-4F7E-B644-70027F75F17A}"/>
    <dgm:cxn modelId="{24E3B1E2-FA5D-4F6E-BB64-25504C4B4BF5}" type="presOf" srcId="{7A73B0A3-6866-4F7E-B644-70027F75F17A}" destId="{EA63DA70-7351-4874-B52B-F0541D78370F}" srcOrd="0" destOrd="0" presId="urn:microsoft.com/office/officeart/2005/8/layout/vProcess5"/>
    <dgm:cxn modelId="{720FAC66-BC4C-42EE-B564-4A0D9E0168A9}" type="presParOf" srcId="{27CE9061-51D7-48C5-AC94-079D2061205F}" destId="{A17D379B-7100-47E4-81F2-E81DDA175971}" srcOrd="0" destOrd="0" presId="urn:microsoft.com/office/officeart/2005/8/layout/vProcess5"/>
    <dgm:cxn modelId="{B1C66361-A687-4D43-87F9-889862AA3245}" type="presParOf" srcId="{27CE9061-51D7-48C5-AC94-079D2061205F}" destId="{FF8D7354-B551-416A-B343-554C0C5D36AD}" srcOrd="1" destOrd="0" presId="urn:microsoft.com/office/officeart/2005/8/layout/vProcess5"/>
    <dgm:cxn modelId="{8AF958C6-B090-479B-A058-AFBCCD7DD51F}" type="presParOf" srcId="{27CE9061-51D7-48C5-AC94-079D2061205F}" destId="{FC4CED9F-2E1C-4047-9875-E612D28B28DF}" srcOrd="2" destOrd="0" presId="urn:microsoft.com/office/officeart/2005/8/layout/vProcess5"/>
    <dgm:cxn modelId="{9CC72A97-9B15-4211-8137-F681F81745BA}" type="presParOf" srcId="{27CE9061-51D7-48C5-AC94-079D2061205F}" destId="{1DFA9C7F-A447-4685-8F6B-9A4D231036FD}" srcOrd="3" destOrd="0" presId="urn:microsoft.com/office/officeart/2005/8/layout/vProcess5"/>
    <dgm:cxn modelId="{260DCCE8-FD3C-404D-86F3-770A08A12FD6}" type="presParOf" srcId="{27CE9061-51D7-48C5-AC94-079D2061205F}" destId="{D95DA7D9-79F4-434C-BE65-C50405935352}" srcOrd="4" destOrd="0" presId="urn:microsoft.com/office/officeart/2005/8/layout/vProcess5"/>
    <dgm:cxn modelId="{2B8FE8F7-32DD-4C19-8B30-EB01003CCA65}" type="presParOf" srcId="{27CE9061-51D7-48C5-AC94-079D2061205F}" destId="{EA63DA70-7351-4874-B52B-F0541D78370F}" srcOrd="5" destOrd="0" presId="urn:microsoft.com/office/officeart/2005/8/layout/vProcess5"/>
    <dgm:cxn modelId="{53774A17-BD54-4BE7-8B11-74ED83497C7A}" type="presParOf" srcId="{27CE9061-51D7-48C5-AC94-079D2061205F}" destId="{63BCF669-7A58-4F37-A41C-6342FCB1843F}" srcOrd="6" destOrd="0" presId="urn:microsoft.com/office/officeart/2005/8/layout/vProcess5"/>
    <dgm:cxn modelId="{11E9D754-9953-435D-80AD-841366BDE163}" type="presParOf" srcId="{27CE9061-51D7-48C5-AC94-079D2061205F}" destId="{7F560E85-6BD5-463F-BBD9-C889466FAF1D}" srcOrd="7" destOrd="0" presId="urn:microsoft.com/office/officeart/2005/8/layout/vProcess5"/>
    <dgm:cxn modelId="{56B59B46-E3C3-4ECF-878C-CBB8A0B8A32E}" type="presParOf" srcId="{27CE9061-51D7-48C5-AC94-079D2061205F}" destId="{E43C5C73-E9BC-4842-B807-08B7AFC7C943}" srcOrd="8" destOrd="0" presId="urn:microsoft.com/office/officeart/2005/8/layout/vProcess5"/>
    <dgm:cxn modelId="{01F32B77-049D-4594-BA6F-378478E1034D}" type="presParOf" srcId="{27CE9061-51D7-48C5-AC94-079D2061205F}" destId="{A211F698-58BF-4725-8AAA-FAB67C833299}" srcOrd="9" destOrd="0" presId="urn:microsoft.com/office/officeart/2005/8/layout/vProcess5"/>
    <dgm:cxn modelId="{BBAD0E86-BBF5-4C4D-9198-3582116E1BFC}" type="presParOf" srcId="{27CE9061-51D7-48C5-AC94-079D2061205F}" destId="{C0B6A797-469F-450D-B103-0B200544C80A}" srcOrd="10" destOrd="0" presId="urn:microsoft.com/office/officeart/2005/8/layout/vProcess5"/>
    <dgm:cxn modelId="{F82AE8FE-D34A-4D0D-A042-051BFC758F88}" type="presParOf" srcId="{27CE9061-51D7-48C5-AC94-079D2061205F}" destId="{EB0840E5-23DA-479A-B703-1AFE6BA0AF2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85288E-1158-4F4C-A6E2-431CD0A2DA9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B18AB2-4CE4-4DFB-9CAC-D4AE72E49AE9}">
      <dgm:prSet custT="1"/>
      <dgm:spPr/>
      <dgm:t>
        <a:bodyPr/>
        <a:lstStyle/>
        <a:p>
          <a:r>
            <a:rPr lang="en-US" sz="1400" b="0" i="0"/>
            <a:t>Verified customers made payments of 219.89 million dollars, showing higher compliance than non-verified customers.</a:t>
          </a:r>
          <a:endParaRPr lang="en-US" sz="1400" dirty="0"/>
        </a:p>
      </dgm:t>
    </dgm:pt>
    <dgm:pt modelId="{1C0359A2-AC9D-419F-A73A-EF8217D25E02}" type="sibTrans" cxnId="{13C1BC2D-4C55-4FC0-AAE0-1FC64CDE482C}">
      <dgm:prSet/>
      <dgm:spPr/>
      <dgm:t>
        <a:bodyPr/>
        <a:lstStyle/>
        <a:p>
          <a:endParaRPr lang="en-US" sz="1100"/>
        </a:p>
      </dgm:t>
    </dgm:pt>
    <dgm:pt modelId="{A6D858EB-91B9-47A9-8D89-BE2BC3918CC7}" type="parTrans" cxnId="{13C1BC2D-4C55-4FC0-AAE0-1FC64CDE482C}">
      <dgm:prSet/>
      <dgm:spPr/>
      <dgm:t>
        <a:bodyPr/>
        <a:lstStyle/>
        <a:p>
          <a:endParaRPr lang="en-US" sz="1100"/>
        </a:p>
      </dgm:t>
    </dgm:pt>
    <dgm:pt modelId="{070E1C4B-AEE9-47C9-B92A-D4544DE23A9B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 dirty="0"/>
            <a:t>The grand total of 373.43 million dollars showcases the bank's strong financial position and successful loan collection.</a:t>
          </a:r>
        </a:p>
      </dgm:t>
    </dgm:pt>
    <dgm:pt modelId="{1D76BFCA-7F7F-4108-A7A1-75336E7112F5}" type="parTrans" cxnId="{8A0FB589-8A0F-43A7-995B-169226A33C56}">
      <dgm:prSet/>
      <dgm:spPr/>
      <dgm:t>
        <a:bodyPr/>
        <a:lstStyle/>
        <a:p>
          <a:endParaRPr lang="en-US" sz="1400"/>
        </a:p>
      </dgm:t>
    </dgm:pt>
    <dgm:pt modelId="{5F7314B5-7BC3-4FE9-B93E-3287843F57B9}" type="sibTrans" cxnId="{8A0FB589-8A0F-43A7-995B-169226A33C56}">
      <dgm:prSet/>
      <dgm:spPr/>
      <dgm:t>
        <a:bodyPr/>
        <a:lstStyle/>
        <a:p>
          <a:endParaRPr lang="en-US" sz="1400"/>
        </a:p>
      </dgm:t>
    </dgm:pt>
    <dgm:pt modelId="{1AD2C82F-4573-40D8-B408-8ADE014A3F4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Verification status distribution: 58.88% Verified and 41.12% Not Verified.</a:t>
          </a:r>
          <a:endParaRPr lang="en-US" sz="1600" b="0" i="0" dirty="0"/>
        </a:p>
      </dgm:t>
    </dgm:pt>
    <dgm:pt modelId="{AD855B87-0683-41BA-B58B-F9A789953F3D}" type="sibTrans" cxnId="{CAF76C76-BD57-4180-86E4-1BA88D8BBFD4}">
      <dgm:prSet/>
      <dgm:spPr/>
      <dgm:t>
        <a:bodyPr/>
        <a:lstStyle/>
        <a:p>
          <a:endParaRPr lang="en-US" sz="1400"/>
        </a:p>
      </dgm:t>
    </dgm:pt>
    <dgm:pt modelId="{344D4AB1-60DC-4263-BCE8-70FA66CC4BC3}" type="parTrans" cxnId="{CAF76C76-BD57-4180-86E4-1BA88D8BBFD4}">
      <dgm:prSet/>
      <dgm:spPr/>
      <dgm:t>
        <a:bodyPr/>
        <a:lstStyle/>
        <a:p>
          <a:endParaRPr lang="en-US" sz="1400"/>
        </a:p>
      </dgm:t>
    </dgm:pt>
    <dgm:pt modelId="{55B93CE2-C357-4728-BA2C-CE4DB5D773E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 dirty="0"/>
            <a:t>Not Verified customers contributed 153.54 million dollars to the bank's loan repayments.</a:t>
          </a:r>
        </a:p>
      </dgm:t>
    </dgm:pt>
    <dgm:pt modelId="{E9EBF031-239C-454E-960A-1B51A36E8B61}" type="sibTrans" cxnId="{3D6BA7EF-FE00-44F2-9CAD-FC6A133019FE}">
      <dgm:prSet/>
      <dgm:spPr/>
      <dgm:t>
        <a:bodyPr/>
        <a:lstStyle/>
        <a:p>
          <a:endParaRPr lang="en-US" sz="1400"/>
        </a:p>
      </dgm:t>
    </dgm:pt>
    <dgm:pt modelId="{F9EA3CA8-586C-4B92-A5A5-E9F6D772A99E}" type="parTrans" cxnId="{3D6BA7EF-FE00-44F2-9CAD-FC6A133019FE}">
      <dgm:prSet/>
      <dgm:spPr/>
      <dgm:t>
        <a:bodyPr/>
        <a:lstStyle/>
        <a:p>
          <a:endParaRPr lang="en-US" sz="1400"/>
        </a:p>
      </dgm:t>
    </dgm:pt>
    <dgm:pt modelId="{E9661FCC-40E8-4178-8E6E-E7843BF71C0A}" type="pres">
      <dgm:prSet presAssocID="{2585288E-1158-4F4C-A6E2-431CD0A2DA9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990B541-865B-4CE2-A0AB-B0937A843898}" type="pres">
      <dgm:prSet presAssocID="{47B18AB2-4CE4-4DFB-9CAC-D4AE72E49AE9}" presName="horFlow" presStyleCnt="0"/>
      <dgm:spPr/>
    </dgm:pt>
    <dgm:pt modelId="{0A081AA3-85EA-4A43-9CA6-C04B15272F56}" type="pres">
      <dgm:prSet presAssocID="{47B18AB2-4CE4-4DFB-9CAC-D4AE72E49AE9}" presName="bigChev" presStyleLbl="node1" presStyleIdx="0" presStyleCnt="4" custScaleX="207287"/>
      <dgm:spPr/>
    </dgm:pt>
    <dgm:pt modelId="{DD687C64-E349-414B-9389-29FBA828696C}" type="pres">
      <dgm:prSet presAssocID="{47B18AB2-4CE4-4DFB-9CAC-D4AE72E49AE9}" presName="vSp" presStyleCnt="0"/>
      <dgm:spPr/>
    </dgm:pt>
    <dgm:pt modelId="{6C8BE7F8-957A-4DE9-AEE1-9637954F5F96}" type="pres">
      <dgm:prSet presAssocID="{1AD2C82F-4573-40D8-B408-8ADE014A3F44}" presName="horFlow" presStyleCnt="0"/>
      <dgm:spPr/>
    </dgm:pt>
    <dgm:pt modelId="{1EB55275-3E0B-4150-A8EB-34E68FBBA610}" type="pres">
      <dgm:prSet presAssocID="{1AD2C82F-4573-40D8-B408-8ADE014A3F44}" presName="bigChev" presStyleLbl="node1" presStyleIdx="1" presStyleCnt="4" custScaleX="207287"/>
      <dgm:spPr/>
    </dgm:pt>
    <dgm:pt modelId="{6661DB4C-D4DE-41D6-AE1C-FF5D2E09140C}" type="pres">
      <dgm:prSet presAssocID="{1AD2C82F-4573-40D8-B408-8ADE014A3F44}" presName="vSp" presStyleCnt="0"/>
      <dgm:spPr/>
    </dgm:pt>
    <dgm:pt modelId="{1F4782C9-27A1-4B20-96D6-2330B94271B3}" type="pres">
      <dgm:prSet presAssocID="{55B93CE2-C357-4728-BA2C-CE4DB5D773E6}" presName="horFlow" presStyleCnt="0"/>
      <dgm:spPr/>
    </dgm:pt>
    <dgm:pt modelId="{64585885-AF82-4A5A-AF77-8AC0E79B80DE}" type="pres">
      <dgm:prSet presAssocID="{55B93CE2-C357-4728-BA2C-CE4DB5D773E6}" presName="bigChev" presStyleLbl="node1" presStyleIdx="2" presStyleCnt="4" custScaleX="207287"/>
      <dgm:spPr/>
    </dgm:pt>
    <dgm:pt modelId="{A03446E2-FA24-49CF-86D6-BB9D97D0564F}" type="pres">
      <dgm:prSet presAssocID="{55B93CE2-C357-4728-BA2C-CE4DB5D773E6}" presName="vSp" presStyleCnt="0"/>
      <dgm:spPr/>
    </dgm:pt>
    <dgm:pt modelId="{A7F3C7A2-3B19-4AAC-925D-2FB1E324BC06}" type="pres">
      <dgm:prSet presAssocID="{070E1C4B-AEE9-47C9-B92A-D4544DE23A9B}" presName="horFlow" presStyleCnt="0"/>
      <dgm:spPr/>
    </dgm:pt>
    <dgm:pt modelId="{D65FF181-EAB5-42C7-9B09-E3F1FD7F2870}" type="pres">
      <dgm:prSet presAssocID="{070E1C4B-AEE9-47C9-B92A-D4544DE23A9B}" presName="bigChev" presStyleLbl="node1" presStyleIdx="3" presStyleCnt="4" custScaleX="207287" custLinFactNeighborX="-872"/>
      <dgm:spPr/>
    </dgm:pt>
  </dgm:ptLst>
  <dgm:cxnLst>
    <dgm:cxn modelId="{13C1BC2D-4C55-4FC0-AAE0-1FC64CDE482C}" srcId="{2585288E-1158-4F4C-A6E2-431CD0A2DA9C}" destId="{47B18AB2-4CE4-4DFB-9CAC-D4AE72E49AE9}" srcOrd="0" destOrd="0" parTransId="{A6D858EB-91B9-47A9-8D89-BE2BC3918CC7}" sibTransId="{1C0359A2-AC9D-419F-A73A-EF8217D25E02}"/>
    <dgm:cxn modelId="{9F948233-7EA8-415D-AEFD-D9FE7A0B590F}" type="presOf" srcId="{070E1C4B-AEE9-47C9-B92A-D4544DE23A9B}" destId="{D65FF181-EAB5-42C7-9B09-E3F1FD7F2870}" srcOrd="0" destOrd="0" presId="urn:microsoft.com/office/officeart/2005/8/layout/lProcess3"/>
    <dgm:cxn modelId="{013A0339-1C96-4638-986A-7E72552ED624}" type="presOf" srcId="{1AD2C82F-4573-40D8-B408-8ADE014A3F44}" destId="{1EB55275-3E0B-4150-A8EB-34E68FBBA610}" srcOrd="0" destOrd="0" presId="urn:microsoft.com/office/officeart/2005/8/layout/lProcess3"/>
    <dgm:cxn modelId="{C4840E72-CDAB-43D1-9263-83F4B7D44FA9}" type="presOf" srcId="{2585288E-1158-4F4C-A6E2-431CD0A2DA9C}" destId="{E9661FCC-40E8-4178-8E6E-E7843BF71C0A}" srcOrd="0" destOrd="0" presId="urn:microsoft.com/office/officeart/2005/8/layout/lProcess3"/>
    <dgm:cxn modelId="{CAF76C76-BD57-4180-86E4-1BA88D8BBFD4}" srcId="{2585288E-1158-4F4C-A6E2-431CD0A2DA9C}" destId="{1AD2C82F-4573-40D8-B408-8ADE014A3F44}" srcOrd="1" destOrd="0" parTransId="{344D4AB1-60DC-4263-BCE8-70FA66CC4BC3}" sibTransId="{AD855B87-0683-41BA-B58B-F9A789953F3D}"/>
    <dgm:cxn modelId="{0A12097C-4A5E-4518-AE5E-65B68B62775B}" type="presOf" srcId="{55B93CE2-C357-4728-BA2C-CE4DB5D773E6}" destId="{64585885-AF82-4A5A-AF77-8AC0E79B80DE}" srcOrd="0" destOrd="0" presId="urn:microsoft.com/office/officeart/2005/8/layout/lProcess3"/>
    <dgm:cxn modelId="{8A0FB589-8A0F-43A7-995B-169226A33C56}" srcId="{2585288E-1158-4F4C-A6E2-431CD0A2DA9C}" destId="{070E1C4B-AEE9-47C9-B92A-D4544DE23A9B}" srcOrd="3" destOrd="0" parTransId="{1D76BFCA-7F7F-4108-A7A1-75336E7112F5}" sibTransId="{5F7314B5-7BC3-4FE9-B93E-3287843F57B9}"/>
    <dgm:cxn modelId="{6FF178DF-4C66-43F5-89BF-88C19DD40271}" type="presOf" srcId="{47B18AB2-4CE4-4DFB-9CAC-D4AE72E49AE9}" destId="{0A081AA3-85EA-4A43-9CA6-C04B15272F56}" srcOrd="0" destOrd="0" presId="urn:microsoft.com/office/officeart/2005/8/layout/lProcess3"/>
    <dgm:cxn modelId="{3D6BA7EF-FE00-44F2-9CAD-FC6A133019FE}" srcId="{2585288E-1158-4F4C-A6E2-431CD0A2DA9C}" destId="{55B93CE2-C357-4728-BA2C-CE4DB5D773E6}" srcOrd="2" destOrd="0" parTransId="{F9EA3CA8-586C-4B92-A5A5-E9F6D772A99E}" sibTransId="{E9EBF031-239C-454E-960A-1B51A36E8B61}"/>
    <dgm:cxn modelId="{5214635D-44ED-4CCC-8FAC-40D0EB02BD93}" type="presParOf" srcId="{E9661FCC-40E8-4178-8E6E-E7843BF71C0A}" destId="{E990B541-865B-4CE2-A0AB-B0937A843898}" srcOrd="0" destOrd="0" presId="urn:microsoft.com/office/officeart/2005/8/layout/lProcess3"/>
    <dgm:cxn modelId="{98567A3F-6627-457F-B677-6A2E8B4F9126}" type="presParOf" srcId="{E990B541-865B-4CE2-A0AB-B0937A843898}" destId="{0A081AA3-85EA-4A43-9CA6-C04B15272F56}" srcOrd="0" destOrd="0" presId="urn:microsoft.com/office/officeart/2005/8/layout/lProcess3"/>
    <dgm:cxn modelId="{7C72A3DD-2D2F-499A-A20E-AAE5FF1412CF}" type="presParOf" srcId="{E9661FCC-40E8-4178-8E6E-E7843BF71C0A}" destId="{DD687C64-E349-414B-9389-29FBA828696C}" srcOrd="1" destOrd="0" presId="urn:microsoft.com/office/officeart/2005/8/layout/lProcess3"/>
    <dgm:cxn modelId="{B1C5EFFF-4A94-4002-B85C-F66A52414EC2}" type="presParOf" srcId="{E9661FCC-40E8-4178-8E6E-E7843BF71C0A}" destId="{6C8BE7F8-957A-4DE9-AEE1-9637954F5F96}" srcOrd="2" destOrd="0" presId="urn:microsoft.com/office/officeart/2005/8/layout/lProcess3"/>
    <dgm:cxn modelId="{DC81ABB0-9E38-448D-8F38-4371473EA562}" type="presParOf" srcId="{6C8BE7F8-957A-4DE9-AEE1-9637954F5F96}" destId="{1EB55275-3E0B-4150-A8EB-34E68FBBA610}" srcOrd="0" destOrd="0" presId="urn:microsoft.com/office/officeart/2005/8/layout/lProcess3"/>
    <dgm:cxn modelId="{967710D1-90F4-436C-B579-269116D55F16}" type="presParOf" srcId="{E9661FCC-40E8-4178-8E6E-E7843BF71C0A}" destId="{6661DB4C-D4DE-41D6-AE1C-FF5D2E09140C}" srcOrd="3" destOrd="0" presId="urn:microsoft.com/office/officeart/2005/8/layout/lProcess3"/>
    <dgm:cxn modelId="{BDBEA720-5CA5-40BE-8457-4D4C4D9E9198}" type="presParOf" srcId="{E9661FCC-40E8-4178-8E6E-E7843BF71C0A}" destId="{1F4782C9-27A1-4B20-96D6-2330B94271B3}" srcOrd="4" destOrd="0" presId="urn:microsoft.com/office/officeart/2005/8/layout/lProcess3"/>
    <dgm:cxn modelId="{D8BA34BB-1533-423A-8D75-DF3754602832}" type="presParOf" srcId="{1F4782C9-27A1-4B20-96D6-2330B94271B3}" destId="{64585885-AF82-4A5A-AF77-8AC0E79B80DE}" srcOrd="0" destOrd="0" presId="urn:microsoft.com/office/officeart/2005/8/layout/lProcess3"/>
    <dgm:cxn modelId="{09183CA2-4FBC-42FA-A562-A6EFA4D1CD8A}" type="presParOf" srcId="{E9661FCC-40E8-4178-8E6E-E7843BF71C0A}" destId="{A03446E2-FA24-49CF-86D6-BB9D97D0564F}" srcOrd="5" destOrd="0" presId="urn:microsoft.com/office/officeart/2005/8/layout/lProcess3"/>
    <dgm:cxn modelId="{086C7434-70F6-4FD6-B2AA-3F4D004BECD9}" type="presParOf" srcId="{E9661FCC-40E8-4178-8E6E-E7843BF71C0A}" destId="{A7F3C7A2-3B19-4AAC-925D-2FB1E324BC06}" srcOrd="6" destOrd="0" presId="urn:microsoft.com/office/officeart/2005/8/layout/lProcess3"/>
    <dgm:cxn modelId="{21CE57FC-41BD-4D64-B165-121C21F16190}" type="presParOf" srcId="{A7F3C7A2-3B19-4AAC-925D-2FB1E324BC06}" destId="{D65FF181-EAB5-42C7-9B09-E3F1FD7F287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D896E8-6E19-466A-9A2F-979017532ABC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CF3C9-BF0E-4485-A0C1-C1854F9423B2}">
      <dgm:prSet custT="1"/>
      <dgm:spPr/>
      <dgm:t>
        <a:bodyPr/>
        <a:lstStyle/>
        <a:p>
          <a:pPr algn="l"/>
          <a:r>
            <a:rPr lang="en-US" sz="1600" dirty="0"/>
            <a:t>California (CA) leads with 23.93 million dollars in total loan status distribution as of May 1, 2016.</a:t>
          </a:r>
        </a:p>
      </dgm:t>
    </dgm:pt>
    <dgm:pt modelId="{5790FB5D-B765-41EF-AAA1-D5F1D20D80EE}" type="parTrans" cxnId="{4D77F5B4-C4BB-4C17-AC66-6CE7778518FA}">
      <dgm:prSet/>
      <dgm:spPr/>
      <dgm:t>
        <a:bodyPr/>
        <a:lstStyle/>
        <a:p>
          <a:endParaRPr lang="en-US" sz="1400"/>
        </a:p>
      </dgm:t>
    </dgm:pt>
    <dgm:pt modelId="{B1416C47-C395-419D-B674-0BED4EA7D0E0}" type="sibTrans" cxnId="{4D77F5B4-C4BB-4C17-AC66-6CE7778518FA}">
      <dgm:prSet/>
      <dgm:spPr/>
      <dgm:t>
        <a:bodyPr/>
        <a:lstStyle/>
        <a:p>
          <a:endParaRPr lang="en-US" sz="1400"/>
        </a:p>
      </dgm:t>
    </dgm:pt>
    <dgm:pt modelId="{59F50C8B-7D79-4FDD-9A83-DE488DA22C69}">
      <dgm:prSet custT="1"/>
      <dgm:spPr/>
      <dgm:t>
        <a:bodyPr/>
        <a:lstStyle/>
        <a:p>
          <a:pPr algn="l"/>
          <a:r>
            <a:rPr lang="en-US" sz="1600" dirty="0"/>
            <a:t>Texas (TX) ranks second with 9.19 million dollars in total loan status distribution.</a:t>
          </a:r>
        </a:p>
      </dgm:t>
    </dgm:pt>
    <dgm:pt modelId="{65066563-1A38-48E0-BCB5-D5FC9E3C6B2F}" type="parTrans" cxnId="{E2A9947A-872A-48FF-BAE1-2D86E35A8F60}">
      <dgm:prSet/>
      <dgm:spPr/>
      <dgm:t>
        <a:bodyPr/>
        <a:lstStyle/>
        <a:p>
          <a:endParaRPr lang="en-US" sz="1400"/>
        </a:p>
      </dgm:t>
    </dgm:pt>
    <dgm:pt modelId="{CCE2C74A-EAE2-44D0-852F-3A4D27E2D266}" type="sibTrans" cxnId="{E2A9947A-872A-48FF-BAE1-2D86E35A8F60}">
      <dgm:prSet/>
      <dgm:spPr/>
      <dgm:t>
        <a:bodyPr/>
        <a:lstStyle/>
        <a:p>
          <a:endParaRPr lang="en-US" sz="1400"/>
        </a:p>
      </dgm:t>
    </dgm:pt>
    <dgm:pt modelId="{4FE333D3-016C-4CE0-AC49-6E1DA71C9986}">
      <dgm:prSet custT="1"/>
      <dgm:spPr/>
      <dgm:t>
        <a:bodyPr/>
        <a:lstStyle/>
        <a:p>
          <a:pPr algn="l"/>
          <a:r>
            <a:rPr lang="en-US" sz="1600" dirty="0"/>
            <a:t>Florida (FL) and New York (NY) closely follow with 8.56 million dollars and 8.36 million dollars, respectively.</a:t>
          </a:r>
        </a:p>
      </dgm:t>
    </dgm:pt>
    <dgm:pt modelId="{50C63C8B-0AAC-430A-8013-ADBC7F6653FA}" type="parTrans" cxnId="{723AF5DF-7794-403A-8934-1EACEE21C21F}">
      <dgm:prSet/>
      <dgm:spPr/>
      <dgm:t>
        <a:bodyPr/>
        <a:lstStyle/>
        <a:p>
          <a:endParaRPr lang="en-US" sz="1400"/>
        </a:p>
      </dgm:t>
    </dgm:pt>
    <dgm:pt modelId="{280457F4-7F30-4A9D-8DDA-554D0C71E81B}" type="sibTrans" cxnId="{723AF5DF-7794-403A-8934-1EACEE21C21F}">
      <dgm:prSet/>
      <dgm:spPr/>
      <dgm:t>
        <a:bodyPr/>
        <a:lstStyle/>
        <a:p>
          <a:endParaRPr lang="en-US" sz="1400"/>
        </a:p>
      </dgm:t>
    </dgm:pt>
    <dgm:pt modelId="{13C652C4-5DC6-4138-BF90-25D53DD1595C}">
      <dgm:prSet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New Jersey(NJ) has a distribution, with 6.90 million dollars across all three loan statuses.</a:t>
          </a:r>
        </a:p>
      </dgm:t>
    </dgm:pt>
    <dgm:pt modelId="{31891CD9-04E1-46BD-B186-0DFEBC5E1DD6}" type="parTrans" cxnId="{5296BDDE-DB11-4D96-AE05-37B94C2B536F}">
      <dgm:prSet/>
      <dgm:spPr/>
      <dgm:t>
        <a:bodyPr/>
        <a:lstStyle/>
        <a:p>
          <a:endParaRPr lang="en-US" sz="1400"/>
        </a:p>
      </dgm:t>
    </dgm:pt>
    <dgm:pt modelId="{921D6AE8-C4E1-47FB-883F-76F52E32A282}" type="sibTrans" cxnId="{5296BDDE-DB11-4D96-AE05-37B94C2B536F}">
      <dgm:prSet/>
      <dgm:spPr/>
      <dgm:t>
        <a:bodyPr/>
        <a:lstStyle/>
        <a:p>
          <a:endParaRPr lang="en-US" sz="1400"/>
        </a:p>
      </dgm:t>
    </dgm:pt>
    <dgm:pt modelId="{1231CD6E-726F-464D-9D93-7AA4CD0C9457}">
      <dgm:prSet/>
      <dgm:spPr/>
      <dgm:t>
        <a:bodyPr/>
        <a:lstStyle/>
        <a:p>
          <a:endParaRPr lang="en-US" sz="1400" dirty="0"/>
        </a:p>
      </dgm:t>
    </dgm:pt>
    <dgm:pt modelId="{76AD2D2D-E3DB-4DA4-A806-166792387B60}" type="parTrans" cxnId="{CAC2E5B0-1832-4CE3-AA2C-55CD92C40F89}">
      <dgm:prSet/>
      <dgm:spPr/>
      <dgm:t>
        <a:bodyPr/>
        <a:lstStyle/>
        <a:p>
          <a:endParaRPr lang="en-US"/>
        </a:p>
      </dgm:t>
    </dgm:pt>
    <dgm:pt modelId="{76A7B3AA-757F-42A2-90B5-95A23FD99C12}" type="sibTrans" cxnId="{CAC2E5B0-1832-4CE3-AA2C-55CD92C40F89}">
      <dgm:prSet/>
      <dgm:spPr/>
      <dgm:t>
        <a:bodyPr/>
        <a:lstStyle/>
        <a:p>
          <a:endParaRPr lang="en-US"/>
        </a:p>
      </dgm:t>
    </dgm:pt>
    <dgm:pt modelId="{130B5376-F12E-4A08-829F-5F5A2F1809AD}" type="pres">
      <dgm:prSet presAssocID="{C8D896E8-6E19-466A-9A2F-979017532ABC}" presName="matrix" presStyleCnt="0">
        <dgm:presLayoutVars>
          <dgm:chMax val="1"/>
          <dgm:dir/>
          <dgm:resizeHandles val="exact"/>
        </dgm:presLayoutVars>
      </dgm:prSet>
      <dgm:spPr/>
    </dgm:pt>
    <dgm:pt modelId="{21B5908C-2B05-42FA-B99C-32C9AD33E2A9}" type="pres">
      <dgm:prSet presAssocID="{C8D896E8-6E19-466A-9A2F-979017532ABC}" presName="diamond" presStyleLbl="bgShp" presStyleIdx="0" presStyleCnt="1"/>
      <dgm:spPr/>
    </dgm:pt>
    <dgm:pt modelId="{2161B6AD-E083-48E8-BEF8-4CACCD38E8FF}" type="pres">
      <dgm:prSet presAssocID="{C8D896E8-6E19-466A-9A2F-979017532AB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065AA53-B68B-4571-AD88-C1D536E29BA7}" type="pres">
      <dgm:prSet presAssocID="{C8D896E8-6E19-466A-9A2F-979017532AB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2ED4CD8-D482-46D8-BE0B-99C347262257}" type="pres">
      <dgm:prSet presAssocID="{C8D896E8-6E19-466A-9A2F-979017532AB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19FAE56-9616-439E-9CCA-EA39808F0FC4}" type="pres">
      <dgm:prSet presAssocID="{C8D896E8-6E19-466A-9A2F-979017532AB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5A01620-67CC-44EF-B77D-1161E89D370C}" type="presOf" srcId="{D91CF3C9-BF0E-4485-A0C1-C1854F9423B2}" destId="{2161B6AD-E083-48E8-BEF8-4CACCD38E8FF}" srcOrd="0" destOrd="0" presId="urn:microsoft.com/office/officeart/2005/8/layout/matrix3"/>
    <dgm:cxn modelId="{259DB023-C240-4F42-879A-B7AFE6282C74}" type="presOf" srcId="{59F50C8B-7D79-4FDD-9A83-DE488DA22C69}" destId="{4065AA53-B68B-4571-AD88-C1D536E29BA7}" srcOrd="0" destOrd="0" presId="urn:microsoft.com/office/officeart/2005/8/layout/matrix3"/>
    <dgm:cxn modelId="{E2A9947A-872A-48FF-BAE1-2D86E35A8F60}" srcId="{C8D896E8-6E19-466A-9A2F-979017532ABC}" destId="{59F50C8B-7D79-4FDD-9A83-DE488DA22C69}" srcOrd="1" destOrd="0" parTransId="{65066563-1A38-48E0-BCB5-D5FC9E3C6B2F}" sibTransId="{CCE2C74A-EAE2-44D0-852F-3A4D27E2D266}"/>
    <dgm:cxn modelId="{75472E7E-3AA4-4BDC-AF4F-A62267D15A19}" type="presOf" srcId="{4FE333D3-016C-4CE0-AC49-6E1DA71C9986}" destId="{D2ED4CD8-D482-46D8-BE0B-99C347262257}" srcOrd="0" destOrd="0" presId="urn:microsoft.com/office/officeart/2005/8/layout/matrix3"/>
    <dgm:cxn modelId="{CAC2E5B0-1832-4CE3-AA2C-55CD92C40F89}" srcId="{C8D896E8-6E19-466A-9A2F-979017532ABC}" destId="{1231CD6E-726F-464D-9D93-7AA4CD0C9457}" srcOrd="4" destOrd="0" parTransId="{76AD2D2D-E3DB-4DA4-A806-166792387B60}" sibTransId="{76A7B3AA-757F-42A2-90B5-95A23FD99C12}"/>
    <dgm:cxn modelId="{2EFA57B3-9FD6-425D-BD95-DA0BE3443664}" type="presOf" srcId="{C8D896E8-6E19-466A-9A2F-979017532ABC}" destId="{130B5376-F12E-4A08-829F-5F5A2F1809AD}" srcOrd="0" destOrd="0" presId="urn:microsoft.com/office/officeart/2005/8/layout/matrix3"/>
    <dgm:cxn modelId="{4D77F5B4-C4BB-4C17-AC66-6CE7778518FA}" srcId="{C8D896E8-6E19-466A-9A2F-979017532ABC}" destId="{D91CF3C9-BF0E-4485-A0C1-C1854F9423B2}" srcOrd="0" destOrd="0" parTransId="{5790FB5D-B765-41EF-AAA1-D5F1D20D80EE}" sibTransId="{B1416C47-C395-419D-B674-0BED4EA7D0E0}"/>
    <dgm:cxn modelId="{9F662DCE-D72F-468B-92AA-FBCD4AAA6E3D}" type="presOf" srcId="{13C652C4-5DC6-4138-BF90-25D53DD1595C}" destId="{E19FAE56-9616-439E-9CCA-EA39808F0FC4}" srcOrd="0" destOrd="0" presId="urn:microsoft.com/office/officeart/2005/8/layout/matrix3"/>
    <dgm:cxn modelId="{5296BDDE-DB11-4D96-AE05-37B94C2B536F}" srcId="{C8D896E8-6E19-466A-9A2F-979017532ABC}" destId="{13C652C4-5DC6-4138-BF90-25D53DD1595C}" srcOrd="3" destOrd="0" parTransId="{31891CD9-04E1-46BD-B186-0DFEBC5E1DD6}" sibTransId="{921D6AE8-C4E1-47FB-883F-76F52E32A282}"/>
    <dgm:cxn modelId="{723AF5DF-7794-403A-8934-1EACEE21C21F}" srcId="{C8D896E8-6E19-466A-9A2F-979017532ABC}" destId="{4FE333D3-016C-4CE0-AC49-6E1DA71C9986}" srcOrd="2" destOrd="0" parTransId="{50C63C8B-0AAC-430A-8013-ADBC7F6653FA}" sibTransId="{280457F4-7F30-4A9D-8DDA-554D0C71E81B}"/>
    <dgm:cxn modelId="{7BD9030E-5F29-4F73-89C8-5D1DAB2DFE76}" type="presParOf" srcId="{130B5376-F12E-4A08-829F-5F5A2F1809AD}" destId="{21B5908C-2B05-42FA-B99C-32C9AD33E2A9}" srcOrd="0" destOrd="0" presId="urn:microsoft.com/office/officeart/2005/8/layout/matrix3"/>
    <dgm:cxn modelId="{9D3384E2-4481-462C-87B6-AFEF71D1CBFD}" type="presParOf" srcId="{130B5376-F12E-4A08-829F-5F5A2F1809AD}" destId="{2161B6AD-E083-48E8-BEF8-4CACCD38E8FF}" srcOrd="1" destOrd="0" presId="urn:microsoft.com/office/officeart/2005/8/layout/matrix3"/>
    <dgm:cxn modelId="{DC3811B2-F091-42F1-B06C-9C7C0DB8A70B}" type="presParOf" srcId="{130B5376-F12E-4A08-829F-5F5A2F1809AD}" destId="{4065AA53-B68B-4571-AD88-C1D536E29BA7}" srcOrd="2" destOrd="0" presId="urn:microsoft.com/office/officeart/2005/8/layout/matrix3"/>
    <dgm:cxn modelId="{52E4CFE5-0AC9-4560-BD14-726EFCD7ECE9}" type="presParOf" srcId="{130B5376-F12E-4A08-829F-5F5A2F1809AD}" destId="{D2ED4CD8-D482-46D8-BE0B-99C347262257}" srcOrd="3" destOrd="0" presId="urn:microsoft.com/office/officeart/2005/8/layout/matrix3"/>
    <dgm:cxn modelId="{C7CA307A-82CA-4F98-851A-D13DD70E1DFA}" type="presParOf" srcId="{130B5376-F12E-4A08-829F-5F5A2F1809AD}" destId="{E19FAE56-9616-439E-9CCA-EA39808F0FC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01FAB8-DE0A-485E-94DF-5F97D329A0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6793CE-2D89-48BE-91D3-CEDE8701CF1A}">
      <dgm:prSet custT="1"/>
      <dgm:spPr/>
      <dgm:t>
        <a:bodyPr/>
        <a:lstStyle/>
        <a:p>
          <a:r>
            <a:rPr lang="en-US" sz="1400" b="0" i="0" dirty="0"/>
            <a:t>"MORTGAGE" home ownership made the highest total payments of 243.28 million dollars, the largest contribution to loan repayments.</a:t>
          </a:r>
          <a:endParaRPr lang="en-US" sz="1400" dirty="0"/>
        </a:p>
      </dgm:t>
    </dgm:pt>
    <dgm:pt modelId="{6C149AAB-6BEE-4A56-95CF-2BBDA21CE01E}" type="parTrans" cxnId="{2DB77F78-A5DC-4DD9-B856-A7B07ED54F3D}">
      <dgm:prSet/>
      <dgm:spPr/>
      <dgm:t>
        <a:bodyPr/>
        <a:lstStyle/>
        <a:p>
          <a:endParaRPr lang="en-US" sz="1200"/>
        </a:p>
      </dgm:t>
    </dgm:pt>
    <dgm:pt modelId="{44E61BCE-B956-4314-8C65-A1E61B5A2CE0}" type="sibTrans" cxnId="{2DB77F78-A5DC-4DD9-B856-A7B07ED54F3D}">
      <dgm:prSet/>
      <dgm:spPr/>
      <dgm:t>
        <a:bodyPr/>
        <a:lstStyle/>
        <a:p>
          <a:endParaRPr lang="en-US" sz="1200"/>
        </a:p>
      </dgm:t>
    </dgm:pt>
    <dgm:pt modelId="{A8DA2C42-3521-4ED5-8975-1DEDD8C0C560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"RENT" follows with 204.84 million dollars, showing diligent repayments among renters.</a:t>
          </a:r>
        </a:p>
      </dgm:t>
    </dgm:pt>
    <dgm:pt modelId="{A393F568-F822-4282-BFED-7721BC82330B}" type="parTrans" cxnId="{21BC64D8-F891-4AC2-8EC8-34172F9B9900}">
      <dgm:prSet/>
      <dgm:spPr/>
      <dgm:t>
        <a:bodyPr/>
        <a:lstStyle/>
        <a:p>
          <a:endParaRPr lang="en-US" sz="1400"/>
        </a:p>
      </dgm:t>
    </dgm:pt>
    <dgm:pt modelId="{B175E873-FAE3-4678-AD7F-DC2E3CBE17EA}" type="sibTrans" cxnId="{21BC64D8-F891-4AC2-8EC8-34172F9B9900}">
      <dgm:prSet/>
      <dgm:spPr/>
      <dgm:t>
        <a:bodyPr/>
        <a:lstStyle/>
        <a:p>
          <a:endParaRPr lang="en-US" sz="1400"/>
        </a:p>
      </dgm:t>
    </dgm:pt>
    <dgm:pt modelId="{348F301C-D8CF-42A4-9E24-730A44B58734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"OWN" homeowners contributed 33.54 million dollars, showcasing their commitment to timely repayments.</a:t>
          </a:r>
        </a:p>
      </dgm:t>
    </dgm:pt>
    <dgm:pt modelId="{E9037DAD-3AD9-4B89-B1C8-BCBFDCC2F833}" type="parTrans" cxnId="{2374D792-ACDF-4AD6-943B-40D31E987AAF}">
      <dgm:prSet/>
      <dgm:spPr/>
      <dgm:t>
        <a:bodyPr/>
        <a:lstStyle/>
        <a:p>
          <a:endParaRPr lang="en-US" sz="1400"/>
        </a:p>
      </dgm:t>
    </dgm:pt>
    <dgm:pt modelId="{DCE5E6D5-BBD4-4F97-AEC5-D0F134476CDE}" type="sibTrans" cxnId="{2374D792-ACDF-4AD6-943B-40D31E987AAF}">
      <dgm:prSet/>
      <dgm:spPr/>
      <dgm:t>
        <a:bodyPr/>
        <a:lstStyle/>
        <a:p>
          <a:endParaRPr lang="en-US" sz="1400"/>
        </a:p>
      </dgm:t>
    </dgm:pt>
    <dgm:pt modelId="{B019EC26-E89B-4293-8CEE-E7E66E8B7F3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"OTHER" and "NONE" categories made smaller contributions of 1.03 million dollars and 0.02 million dollars, respectively.</a:t>
          </a:r>
        </a:p>
      </dgm:t>
    </dgm:pt>
    <dgm:pt modelId="{2A50F9EF-5DEF-49CB-BC56-4D2A619A494B}" type="parTrans" cxnId="{CE91AA8C-2C4A-43E6-B104-33DFB7ED995E}">
      <dgm:prSet/>
      <dgm:spPr/>
      <dgm:t>
        <a:bodyPr/>
        <a:lstStyle/>
        <a:p>
          <a:endParaRPr lang="en-US" sz="1400"/>
        </a:p>
      </dgm:t>
    </dgm:pt>
    <dgm:pt modelId="{81E9085F-F864-40C1-A320-58E268AE4D86}" type="sibTrans" cxnId="{CE91AA8C-2C4A-43E6-B104-33DFB7ED995E}">
      <dgm:prSet/>
      <dgm:spPr/>
      <dgm:t>
        <a:bodyPr/>
        <a:lstStyle/>
        <a:p>
          <a:endParaRPr lang="en-US" sz="1400"/>
        </a:p>
      </dgm:t>
    </dgm:pt>
    <dgm:pt modelId="{B1231021-B563-4604-A032-603A9480EB46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b="0" i="0"/>
            <a:t>The grand total of 482.70 million dollars represents overall loan repayments across all home ownership categories.</a:t>
          </a:r>
        </a:p>
      </dgm:t>
    </dgm:pt>
    <dgm:pt modelId="{9EAB39F0-EDF2-4CBA-B12A-D945B4C14714}" type="parTrans" cxnId="{89188E28-A020-453C-98A2-77D110361A91}">
      <dgm:prSet/>
      <dgm:spPr/>
      <dgm:t>
        <a:bodyPr/>
        <a:lstStyle/>
        <a:p>
          <a:endParaRPr lang="en-US" sz="1400"/>
        </a:p>
      </dgm:t>
    </dgm:pt>
    <dgm:pt modelId="{D160A9AE-D9C9-4F85-9E6F-A3C8CC8098EA}" type="sibTrans" cxnId="{89188E28-A020-453C-98A2-77D110361A91}">
      <dgm:prSet/>
      <dgm:spPr/>
      <dgm:t>
        <a:bodyPr/>
        <a:lstStyle/>
        <a:p>
          <a:endParaRPr lang="en-US" sz="1400"/>
        </a:p>
      </dgm:t>
    </dgm:pt>
    <dgm:pt modelId="{AB51576B-623F-49B7-B770-9E8B54D98394}" type="pres">
      <dgm:prSet presAssocID="{7001FAB8-DE0A-485E-94DF-5F97D329A055}" presName="linear" presStyleCnt="0">
        <dgm:presLayoutVars>
          <dgm:animLvl val="lvl"/>
          <dgm:resizeHandles val="exact"/>
        </dgm:presLayoutVars>
      </dgm:prSet>
      <dgm:spPr/>
    </dgm:pt>
    <dgm:pt modelId="{6710377D-CADA-4DAC-8F94-164FB031303D}" type="pres">
      <dgm:prSet presAssocID="{786793CE-2D89-48BE-91D3-CEDE8701CF1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428916E-3E85-46A7-ABC4-D7DA318B1D52}" type="pres">
      <dgm:prSet presAssocID="{44E61BCE-B956-4314-8C65-A1E61B5A2CE0}" presName="spacer" presStyleCnt="0"/>
      <dgm:spPr/>
    </dgm:pt>
    <dgm:pt modelId="{CDE1966E-A4F2-45DA-AB85-E4D736318894}" type="pres">
      <dgm:prSet presAssocID="{A8DA2C42-3521-4ED5-8975-1DEDD8C0C56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BB04077-0531-407D-93D9-1B5557C468D3}" type="pres">
      <dgm:prSet presAssocID="{B175E873-FAE3-4678-AD7F-DC2E3CBE17EA}" presName="spacer" presStyleCnt="0"/>
      <dgm:spPr/>
    </dgm:pt>
    <dgm:pt modelId="{88768CD0-6AD9-4B96-A3A4-198F7D459193}" type="pres">
      <dgm:prSet presAssocID="{348F301C-D8CF-42A4-9E24-730A44B5873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C46D92C-928F-4AB7-9B7C-13A18F283520}" type="pres">
      <dgm:prSet presAssocID="{DCE5E6D5-BBD4-4F97-AEC5-D0F134476CDE}" presName="spacer" presStyleCnt="0"/>
      <dgm:spPr/>
    </dgm:pt>
    <dgm:pt modelId="{8E464595-6B55-4431-A428-CBD8719F856D}" type="pres">
      <dgm:prSet presAssocID="{B019EC26-E89B-4293-8CEE-E7E66E8B7F3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7111E14-6B77-4ACD-A231-B0D2283B8859}" type="pres">
      <dgm:prSet presAssocID="{81E9085F-F864-40C1-A320-58E268AE4D86}" presName="spacer" presStyleCnt="0"/>
      <dgm:spPr/>
    </dgm:pt>
    <dgm:pt modelId="{8D7E2B0D-3478-46EC-80A2-A524F1571E4A}" type="pres">
      <dgm:prSet presAssocID="{B1231021-B563-4604-A032-603A9480EB4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283B60C-B3A9-47C7-A39E-997D7B3B2BF0}" type="presOf" srcId="{348F301C-D8CF-42A4-9E24-730A44B58734}" destId="{88768CD0-6AD9-4B96-A3A4-198F7D459193}" srcOrd="0" destOrd="0" presId="urn:microsoft.com/office/officeart/2005/8/layout/vList2"/>
    <dgm:cxn modelId="{89188E28-A020-453C-98A2-77D110361A91}" srcId="{7001FAB8-DE0A-485E-94DF-5F97D329A055}" destId="{B1231021-B563-4604-A032-603A9480EB46}" srcOrd="4" destOrd="0" parTransId="{9EAB39F0-EDF2-4CBA-B12A-D945B4C14714}" sibTransId="{D160A9AE-D9C9-4F85-9E6F-A3C8CC8098EA}"/>
    <dgm:cxn modelId="{BCFAF835-77FA-4613-A906-724BA0770333}" type="presOf" srcId="{A8DA2C42-3521-4ED5-8975-1DEDD8C0C560}" destId="{CDE1966E-A4F2-45DA-AB85-E4D736318894}" srcOrd="0" destOrd="0" presId="urn:microsoft.com/office/officeart/2005/8/layout/vList2"/>
    <dgm:cxn modelId="{7D51AA37-7ADC-4F94-97D9-765E91B6F8BA}" type="presOf" srcId="{786793CE-2D89-48BE-91D3-CEDE8701CF1A}" destId="{6710377D-CADA-4DAC-8F94-164FB031303D}" srcOrd="0" destOrd="0" presId="urn:microsoft.com/office/officeart/2005/8/layout/vList2"/>
    <dgm:cxn modelId="{2DB77F78-A5DC-4DD9-B856-A7B07ED54F3D}" srcId="{7001FAB8-DE0A-485E-94DF-5F97D329A055}" destId="{786793CE-2D89-48BE-91D3-CEDE8701CF1A}" srcOrd="0" destOrd="0" parTransId="{6C149AAB-6BEE-4A56-95CF-2BBDA21CE01E}" sibTransId="{44E61BCE-B956-4314-8C65-A1E61B5A2CE0}"/>
    <dgm:cxn modelId="{CE91AA8C-2C4A-43E6-B104-33DFB7ED995E}" srcId="{7001FAB8-DE0A-485E-94DF-5F97D329A055}" destId="{B019EC26-E89B-4293-8CEE-E7E66E8B7F33}" srcOrd="3" destOrd="0" parTransId="{2A50F9EF-5DEF-49CB-BC56-4D2A619A494B}" sibTransId="{81E9085F-F864-40C1-A320-58E268AE4D86}"/>
    <dgm:cxn modelId="{2374D792-ACDF-4AD6-943B-40D31E987AAF}" srcId="{7001FAB8-DE0A-485E-94DF-5F97D329A055}" destId="{348F301C-D8CF-42A4-9E24-730A44B58734}" srcOrd="2" destOrd="0" parTransId="{E9037DAD-3AD9-4B89-B1C8-BCBFDCC2F833}" sibTransId="{DCE5E6D5-BBD4-4F97-AEC5-D0F134476CDE}"/>
    <dgm:cxn modelId="{F327C39C-CFEF-4A19-B447-D485985761C5}" type="presOf" srcId="{B1231021-B563-4604-A032-603A9480EB46}" destId="{8D7E2B0D-3478-46EC-80A2-A524F1571E4A}" srcOrd="0" destOrd="0" presId="urn:microsoft.com/office/officeart/2005/8/layout/vList2"/>
    <dgm:cxn modelId="{21BC64D8-F891-4AC2-8EC8-34172F9B9900}" srcId="{7001FAB8-DE0A-485E-94DF-5F97D329A055}" destId="{A8DA2C42-3521-4ED5-8975-1DEDD8C0C560}" srcOrd="1" destOrd="0" parTransId="{A393F568-F822-4282-BFED-7721BC82330B}" sibTransId="{B175E873-FAE3-4678-AD7F-DC2E3CBE17EA}"/>
    <dgm:cxn modelId="{C5877EE3-7E9A-4C68-8493-3F3E04FE35AD}" type="presOf" srcId="{7001FAB8-DE0A-485E-94DF-5F97D329A055}" destId="{AB51576B-623F-49B7-B770-9E8B54D98394}" srcOrd="0" destOrd="0" presId="urn:microsoft.com/office/officeart/2005/8/layout/vList2"/>
    <dgm:cxn modelId="{5EA0EBE4-6E9C-4239-892C-6BCC5B9E9F84}" type="presOf" srcId="{B019EC26-E89B-4293-8CEE-E7E66E8B7F33}" destId="{8E464595-6B55-4431-A428-CBD8719F856D}" srcOrd="0" destOrd="0" presId="urn:microsoft.com/office/officeart/2005/8/layout/vList2"/>
    <dgm:cxn modelId="{ABD44257-4177-4E74-BEF1-331411DC4804}" type="presParOf" srcId="{AB51576B-623F-49B7-B770-9E8B54D98394}" destId="{6710377D-CADA-4DAC-8F94-164FB031303D}" srcOrd="0" destOrd="0" presId="urn:microsoft.com/office/officeart/2005/8/layout/vList2"/>
    <dgm:cxn modelId="{FC0ABF12-68E8-4D2E-8F34-8B05E65D8439}" type="presParOf" srcId="{AB51576B-623F-49B7-B770-9E8B54D98394}" destId="{B428916E-3E85-46A7-ABC4-D7DA318B1D52}" srcOrd="1" destOrd="0" presId="urn:microsoft.com/office/officeart/2005/8/layout/vList2"/>
    <dgm:cxn modelId="{E5546CC5-D213-4DCB-A77D-6A924E203235}" type="presParOf" srcId="{AB51576B-623F-49B7-B770-9E8B54D98394}" destId="{CDE1966E-A4F2-45DA-AB85-E4D736318894}" srcOrd="2" destOrd="0" presId="urn:microsoft.com/office/officeart/2005/8/layout/vList2"/>
    <dgm:cxn modelId="{8A63A53A-F163-44A9-A6C2-8C3D5C5E6B97}" type="presParOf" srcId="{AB51576B-623F-49B7-B770-9E8B54D98394}" destId="{8BB04077-0531-407D-93D9-1B5557C468D3}" srcOrd="3" destOrd="0" presId="urn:microsoft.com/office/officeart/2005/8/layout/vList2"/>
    <dgm:cxn modelId="{D85E49BB-7A4D-4B40-ABB9-D837A4655F8E}" type="presParOf" srcId="{AB51576B-623F-49B7-B770-9E8B54D98394}" destId="{88768CD0-6AD9-4B96-A3A4-198F7D459193}" srcOrd="4" destOrd="0" presId="urn:microsoft.com/office/officeart/2005/8/layout/vList2"/>
    <dgm:cxn modelId="{83CF717B-66D9-4B46-A3EC-4693A8EF7C4A}" type="presParOf" srcId="{AB51576B-623F-49B7-B770-9E8B54D98394}" destId="{6C46D92C-928F-4AB7-9B7C-13A18F283520}" srcOrd="5" destOrd="0" presId="urn:microsoft.com/office/officeart/2005/8/layout/vList2"/>
    <dgm:cxn modelId="{B90EA96B-B50A-4F3A-8073-370F6E3907E4}" type="presParOf" srcId="{AB51576B-623F-49B7-B770-9E8B54D98394}" destId="{8E464595-6B55-4431-A428-CBD8719F856D}" srcOrd="6" destOrd="0" presId="urn:microsoft.com/office/officeart/2005/8/layout/vList2"/>
    <dgm:cxn modelId="{AB0A01F6-D5E0-425C-B96A-275EB9CB5EDF}" type="presParOf" srcId="{AB51576B-623F-49B7-B770-9E8B54D98394}" destId="{A7111E14-6B77-4ACD-A231-B0D2283B8859}" srcOrd="7" destOrd="0" presId="urn:microsoft.com/office/officeart/2005/8/layout/vList2"/>
    <dgm:cxn modelId="{684D6149-4083-4E09-948B-1C762B00AE4E}" type="presParOf" srcId="{AB51576B-623F-49B7-B770-9E8B54D98394}" destId="{8D7E2B0D-3478-46EC-80A2-A524F1571E4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10ED4-5E61-4A3B-A65F-C296764D0B9B}">
      <dsp:nvSpPr>
        <dsp:cNvPr id="0" name=""/>
        <dsp:cNvSpPr/>
      </dsp:nvSpPr>
      <dsp:spPr>
        <a:xfrm>
          <a:off x="0" y="152695"/>
          <a:ext cx="5438273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Loan amount steadily increases over the years, showing growth in lending activities.</a:t>
          </a:r>
          <a:endParaRPr lang="en-US" sz="1600" kern="1200"/>
        </a:p>
      </dsp:txBody>
      <dsp:txXfrm>
        <a:off x="41465" y="194160"/>
        <a:ext cx="5355343" cy="766490"/>
      </dsp:txXfrm>
    </dsp:sp>
    <dsp:sp modelId="{061F5093-1A2F-49D5-9A6D-1BF23DBCD34A}">
      <dsp:nvSpPr>
        <dsp:cNvPr id="0" name=""/>
        <dsp:cNvSpPr/>
      </dsp:nvSpPr>
      <dsp:spPr>
        <a:xfrm>
          <a:off x="0" y="1048195"/>
          <a:ext cx="5438273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 dirty="0"/>
            <a:t>The loan amount increased by approximately 455% from 2007 to 2011.</a:t>
          </a:r>
        </a:p>
      </dsp:txBody>
      <dsp:txXfrm>
        <a:off x="41465" y="1089660"/>
        <a:ext cx="5355343" cy="766490"/>
      </dsp:txXfrm>
    </dsp:sp>
    <dsp:sp modelId="{1859CDBC-141A-4298-B4CE-E1B4C157B011}">
      <dsp:nvSpPr>
        <dsp:cNvPr id="0" name=""/>
        <dsp:cNvSpPr/>
      </dsp:nvSpPr>
      <dsp:spPr>
        <a:xfrm>
          <a:off x="0" y="1943695"/>
          <a:ext cx="5438273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The highest loan amount was in 2011, reaching 260.51 million dollars, indicating a surge in demand for loans.</a:t>
          </a:r>
        </a:p>
      </dsp:txBody>
      <dsp:txXfrm>
        <a:off x="41465" y="1985160"/>
        <a:ext cx="5355343" cy="766490"/>
      </dsp:txXfrm>
    </dsp:sp>
    <dsp:sp modelId="{718A6372-4E12-474C-B80C-8B85C9B59495}">
      <dsp:nvSpPr>
        <dsp:cNvPr id="0" name=""/>
        <dsp:cNvSpPr/>
      </dsp:nvSpPr>
      <dsp:spPr>
        <a:xfrm>
          <a:off x="0" y="2839195"/>
          <a:ext cx="5438273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2010 also saw substantial lending with 122.05 million dollars disbursed, reflecting a robust lending period.</a:t>
          </a:r>
        </a:p>
      </dsp:txBody>
      <dsp:txXfrm>
        <a:off x="41465" y="2880660"/>
        <a:ext cx="5355343" cy="766490"/>
      </dsp:txXfrm>
    </dsp:sp>
    <dsp:sp modelId="{4F344F82-4285-4323-9F41-08FB84FE1E76}">
      <dsp:nvSpPr>
        <dsp:cNvPr id="0" name=""/>
        <dsp:cNvSpPr/>
      </dsp:nvSpPr>
      <dsp:spPr>
        <a:xfrm>
          <a:off x="0" y="3734695"/>
          <a:ext cx="5438273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The loan amounts were relatively lower in 2007 and 2008, possibly due to the financial crisis.</a:t>
          </a:r>
        </a:p>
      </dsp:txBody>
      <dsp:txXfrm>
        <a:off x="41465" y="3776160"/>
        <a:ext cx="5355343" cy="766490"/>
      </dsp:txXfrm>
    </dsp:sp>
    <dsp:sp modelId="{53E502B9-B6F4-4402-946A-1AA05CF7D416}">
      <dsp:nvSpPr>
        <dsp:cNvPr id="0" name=""/>
        <dsp:cNvSpPr/>
      </dsp:nvSpPr>
      <dsp:spPr>
        <a:xfrm>
          <a:off x="0" y="4630195"/>
          <a:ext cx="5438273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Overall, the total loan amount disbursed during the analyzed period is 445.60 million dollars, showing the bank's significant contribution to the lending market.</a:t>
          </a:r>
        </a:p>
      </dsp:txBody>
      <dsp:txXfrm>
        <a:off x="41465" y="4671660"/>
        <a:ext cx="5355343" cy="766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D7354-B551-416A-B343-554C0C5D36AD}">
      <dsp:nvSpPr>
        <dsp:cNvPr id="0" name=""/>
        <dsp:cNvSpPr/>
      </dsp:nvSpPr>
      <dsp:spPr>
        <a:xfrm>
          <a:off x="0" y="0"/>
          <a:ext cx="4108717" cy="120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Highest revolving balance in Grade B is 197.31 million dollars, followed by Grade A with 115.77 million dollars.</a:t>
          </a:r>
          <a:endParaRPr lang="en-US" sz="1600" kern="1200" dirty="0"/>
        </a:p>
      </dsp:txBody>
      <dsp:txXfrm>
        <a:off x="35404" y="35404"/>
        <a:ext cx="2702215" cy="1137964"/>
      </dsp:txXfrm>
    </dsp:sp>
    <dsp:sp modelId="{FC4CED9F-2E1C-4047-9875-E612D28B28DF}">
      <dsp:nvSpPr>
        <dsp:cNvPr id="0" name=""/>
        <dsp:cNvSpPr/>
      </dsp:nvSpPr>
      <dsp:spPr>
        <a:xfrm>
          <a:off x="344105" y="1428549"/>
          <a:ext cx="4108717" cy="120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Sub-grade B3 has the highest revolving balance at 39.72 million dollars, indicating higher credit utilization.</a:t>
          </a:r>
        </a:p>
      </dsp:txBody>
      <dsp:txXfrm>
        <a:off x="379509" y="1463953"/>
        <a:ext cx="2908102" cy="1137964"/>
      </dsp:txXfrm>
    </dsp:sp>
    <dsp:sp modelId="{1DFA9C7F-A447-4685-8F6B-9A4D231036FD}">
      <dsp:nvSpPr>
        <dsp:cNvPr id="0" name=""/>
        <dsp:cNvSpPr/>
      </dsp:nvSpPr>
      <dsp:spPr>
        <a:xfrm>
          <a:off x="691887" y="2857098"/>
          <a:ext cx="4091091" cy="120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 dirty="0"/>
            <a:t>Grades G and F have the lowest revolving balances, suggesting lower credit utilization and limits.</a:t>
          </a:r>
        </a:p>
      </dsp:txBody>
      <dsp:txXfrm>
        <a:off x="727291" y="2892502"/>
        <a:ext cx="2900436" cy="1137964"/>
      </dsp:txXfrm>
    </dsp:sp>
    <dsp:sp modelId="{D95DA7D9-79F4-434C-BE65-C50405935352}">
      <dsp:nvSpPr>
        <dsp:cNvPr id="0" name=""/>
        <dsp:cNvSpPr/>
      </dsp:nvSpPr>
      <dsp:spPr>
        <a:xfrm>
          <a:off x="1027179" y="4285648"/>
          <a:ext cx="4108717" cy="1208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Grand total revolving balance is 531.51 million dollars, showcasing the bank's credit exposure.</a:t>
          </a:r>
        </a:p>
      </dsp:txBody>
      <dsp:txXfrm>
        <a:off x="1062583" y="4321052"/>
        <a:ext cx="2908102" cy="1137964"/>
      </dsp:txXfrm>
    </dsp:sp>
    <dsp:sp modelId="{EA63DA70-7351-4874-B52B-F0541D78370F}">
      <dsp:nvSpPr>
        <dsp:cNvPr id="0" name=""/>
        <dsp:cNvSpPr/>
      </dsp:nvSpPr>
      <dsp:spPr>
        <a:xfrm>
          <a:off x="3323015" y="925809"/>
          <a:ext cx="785702" cy="7857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499798" y="925809"/>
        <a:ext cx="432136" cy="591241"/>
      </dsp:txXfrm>
    </dsp:sp>
    <dsp:sp modelId="{63BCF669-7A58-4F37-A41C-6342FCB1843F}">
      <dsp:nvSpPr>
        <dsp:cNvPr id="0" name=""/>
        <dsp:cNvSpPr/>
      </dsp:nvSpPr>
      <dsp:spPr>
        <a:xfrm>
          <a:off x="3667120" y="2354359"/>
          <a:ext cx="785702" cy="7857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43903" y="2354359"/>
        <a:ext cx="432136" cy="591241"/>
      </dsp:txXfrm>
    </dsp:sp>
    <dsp:sp modelId="{7F560E85-6BD5-463F-BBD9-C889466FAF1D}">
      <dsp:nvSpPr>
        <dsp:cNvPr id="0" name=""/>
        <dsp:cNvSpPr/>
      </dsp:nvSpPr>
      <dsp:spPr>
        <a:xfrm>
          <a:off x="4006089" y="3782908"/>
          <a:ext cx="785702" cy="7857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182872" y="3782908"/>
        <a:ext cx="432136" cy="591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81AA3-85EA-4A43-9CA6-C04B15272F56}">
      <dsp:nvSpPr>
        <dsp:cNvPr id="0" name=""/>
        <dsp:cNvSpPr/>
      </dsp:nvSpPr>
      <dsp:spPr>
        <a:xfrm>
          <a:off x="6" y="130779"/>
          <a:ext cx="5721420" cy="11040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Verified customers made payments of 219.89 million dollars, showing higher compliance than non-verified customers.</a:t>
          </a:r>
          <a:endParaRPr lang="en-US" sz="1400" kern="1200" dirty="0"/>
        </a:p>
      </dsp:txBody>
      <dsp:txXfrm>
        <a:off x="552035" y="130779"/>
        <a:ext cx="4617363" cy="1104057"/>
      </dsp:txXfrm>
    </dsp:sp>
    <dsp:sp modelId="{1EB55275-3E0B-4150-A8EB-34E68FBBA610}">
      <dsp:nvSpPr>
        <dsp:cNvPr id="0" name=""/>
        <dsp:cNvSpPr/>
      </dsp:nvSpPr>
      <dsp:spPr>
        <a:xfrm>
          <a:off x="6" y="1389405"/>
          <a:ext cx="5721420" cy="11040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Verification status distribution: 58.88% Verified and 41.12% Not Verified.</a:t>
          </a:r>
          <a:endParaRPr lang="en-US" sz="1600" b="0" i="0" kern="1200" dirty="0"/>
        </a:p>
      </dsp:txBody>
      <dsp:txXfrm>
        <a:off x="552035" y="1389405"/>
        <a:ext cx="4617363" cy="1104057"/>
      </dsp:txXfrm>
    </dsp:sp>
    <dsp:sp modelId="{64585885-AF82-4A5A-AF77-8AC0E79B80DE}">
      <dsp:nvSpPr>
        <dsp:cNvPr id="0" name=""/>
        <dsp:cNvSpPr/>
      </dsp:nvSpPr>
      <dsp:spPr>
        <a:xfrm>
          <a:off x="6" y="2648031"/>
          <a:ext cx="5721420" cy="11040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 dirty="0"/>
            <a:t>Not Verified customers contributed 153.54 million dollars to the bank's loan repayments.</a:t>
          </a:r>
        </a:p>
      </dsp:txBody>
      <dsp:txXfrm>
        <a:off x="552035" y="2648031"/>
        <a:ext cx="4617363" cy="1104057"/>
      </dsp:txXfrm>
    </dsp:sp>
    <dsp:sp modelId="{D65FF181-EAB5-42C7-9B09-E3F1FD7F2870}">
      <dsp:nvSpPr>
        <dsp:cNvPr id="0" name=""/>
        <dsp:cNvSpPr/>
      </dsp:nvSpPr>
      <dsp:spPr>
        <a:xfrm>
          <a:off x="0" y="3906657"/>
          <a:ext cx="5721420" cy="110405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 dirty="0"/>
            <a:t>The grand total of 373.43 million dollars showcases the bank's strong financial position and successful loan collection.</a:t>
          </a:r>
        </a:p>
      </dsp:txBody>
      <dsp:txXfrm>
        <a:off x="552029" y="3906657"/>
        <a:ext cx="4617363" cy="11040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5908C-2B05-42FA-B99C-32C9AD33E2A9}">
      <dsp:nvSpPr>
        <dsp:cNvPr id="0" name=""/>
        <dsp:cNvSpPr/>
      </dsp:nvSpPr>
      <dsp:spPr>
        <a:xfrm>
          <a:off x="121652" y="0"/>
          <a:ext cx="5665663" cy="5665663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1B6AD-E083-48E8-BEF8-4CACCD38E8FF}">
      <dsp:nvSpPr>
        <dsp:cNvPr id="0" name=""/>
        <dsp:cNvSpPr/>
      </dsp:nvSpPr>
      <dsp:spPr>
        <a:xfrm>
          <a:off x="659889" y="538237"/>
          <a:ext cx="2209608" cy="2209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California (CA) leads with 23.93 million dollars in total loan status distribution as of May 1, 2016.</a:t>
          </a:r>
        </a:p>
      </dsp:txBody>
      <dsp:txXfrm>
        <a:off x="767753" y="646101"/>
        <a:ext cx="1993880" cy="1993880"/>
      </dsp:txXfrm>
    </dsp:sp>
    <dsp:sp modelId="{4065AA53-B68B-4571-AD88-C1D536E29BA7}">
      <dsp:nvSpPr>
        <dsp:cNvPr id="0" name=""/>
        <dsp:cNvSpPr/>
      </dsp:nvSpPr>
      <dsp:spPr>
        <a:xfrm>
          <a:off x="3039468" y="538237"/>
          <a:ext cx="2209608" cy="2209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Texas (TX) ranks second with 9.19 million dollars in total loan status distribution.</a:t>
          </a:r>
        </a:p>
      </dsp:txBody>
      <dsp:txXfrm>
        <a:off x="3147332" y="646101"/>
        <a:ext cx="1993880" cy="1993880"/>
      </dsp:txXfrm>
    </dsp:sp>
    <dsp:sp modelId="{D2ED4CD8-D482-46D8-BE0B-99C347262257}">
      <dsp:nvSpPr>
        <dsp:cNvPr id="0" name=""/>
        <dsp:cNvSpPr/>
      </dsp:nvSpPr>
      <dsp:spPr>
        <a:xfrm>
          <a:off x="659889" y="2917816"/>
          <a:ext cx="2209608" cy="2209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Florida (FL) and New York (NY) closely follow with 8.56 million dollars and 8.36 million dollars, respectively.</a:t>
          </a:r>
        </a:p>
      </dsp:txBody>
      <dsp:txXfrm>
        <a:off x="767753" y="3025680"/>
        <a:ext cx="1993880" cy="1993880"/>
      </dsp:txXfrm>
    </dsp:sp>
    <dsp:sp modelId="{E19FAE56-9616-439E-9CCA-EA39808F0FC4}">
      <dsp:nvSpPr>
        <dsp:cNvPr id="0" name=""/>
        <dsp:cNvSpPr/>
      </dsp:nvSpPr>
      <dsp:spPr>
        <a:xfrm>
          <a:off x="3039468" y="2917816"/>
          <a:ext cx="2209608" cy="22096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New Jersey(NJ) has a distribution, with 6.90 million dollars across all three loan statuses.</a:t>
          </a:r>
        </a:p>
      </dsp:txBody>
      <dsp:txXfrm>
        <a:off x="3147332" y="3025680"/>
        <a:ext cx="1993880" cy="1993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0377D-CADA-4DAC-8F94-164FB031303D}">
      <dsp:nvSpPr>
        <dsp:cNvPr id="0" name=""/>
        <dsp:cNvSpPr/>
      </dsp:nvSpPr>
      <dsp:spPr>
        <a:xfrm>
          <a:off x="0" y="38577"/>
          <a:ext cx="5480801" cy="95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"MORTGAGE" home ownership made the highest total payments of 243.28 million dollars, the largest contribution to loan repayments.</a:t>
          </a:r>
          <a:endParaRPr lang="en-US" sz="1400" kern="1200" dirty="0"/>
        </a:p>
      </dsp:txBody>
      <dsp:txXfrm>
        <a:off x="46606" y="85183"/>
        <a:ext cx="5387589" cy="861508"/>
      </dsp:txXfrm>
    </dsp:sp>
    <dsp:sp modelId="{CDE1966E-A4F2-45DA-AB85-E4D736318894}">
      <dsp:nvSpPr>
        <dsp:cNvPr id="0" name=""/>
        <dsp:cNvSpPr/>
      </dsp:nvSpPr>
      <dsp:spPr>
        <a:xfrm>
          <a:off x="0" y="1140177"/>
          <a:ext cx="5480801" cy="95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"RENT" follows with 204.84 million dollars, showing diligent repayments among renters.</a:t>
          </a:r>
        </a:p>
      </dsp:txBody>
      <dsp:txXfrm>
        <a:off x="46606" y="1186783"/>
        <a:ext cx="5387589" cy="861508"/>
      </dsp:txXfrm>
    </dsp:sp>
    <dsp:sp modelId="{88768CD0-6AD9-4B96-A3A4-198F7D459193}">
      <dsp:nvSpPr>
        <dsp:cNvPr id="0" name=""/>
        <dsp:cNvSpPr/>
      </dsp:nvSpPr>
      <dsp:spPr>
        <a:xfrm>
          <a:off x="0" y="2241777"/>
          <a:ext cx="5480801" cy="95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"OWN" homeowners contributed 33.54 million dollars, showcasing their commitment to timely repayments.</a:t>
          </a:r>
        </a:p>
      </dsp:txBody>
      <dsp:txXfrm>
        <a:off x="46606" y="2288383"/>
        <a:ext cx="5387589" cy="861508"/>
      </dsp:txXfrm>
    </dsp:sp>
    <dsp:sp modelId="{8E464595-6B55-4431-A428-CBD8719F856D}">
      <dsp:nvSpPr>
        <dsp:cNvPr id="0" name=""/>
        <dsp:cNvSpPr/>
      </dsp:nvSpPr>
      <dsp:spPr>
        <a:xfrm>
          <a:off x="0" y="3343377"/>
          <a:ext cx="5480801" cy="95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"OTHER" and "NONE" categories made smaller contributions of 1.03 million dollars and 0.02 million dollars, respectively.</a:t>
          </a:r>
        </a:p>
      </dsp:txBody>
      <dsp:txXfrm>
        <a:off x="46606" y="3389983"/>
        <a:ext cx="5387589" cy="861508"/>
      </dsp:txXfrm>
    </dsp:sp>
    <dsp:sp modelId="{8D7E2B0D-3478-46EC-80A2-A524F1571E4A}">
      <dsp:nvSpPr>
        <dsp:cNvPr id="0" name=""/>
        <dsp:cNvSpPr/>
      </dsp:nvSpPr>
      <dsp:spPr>
        <a:xfrm>
          <a:off x="0" y="4444977"/>
          <a:ext cx="5480801" cy="95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The grand total of 482.70 million dollars represents overall loan repayments across all home ownership categories.</a:t>
          </a:r>
        </a:p>
      </dsp:txBody>
      <dsp:txXfrm>
        <a:off x="46606" y="4491583"/>
        <a:ext cx="5387589" cy="861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4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5630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3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181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34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8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0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2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9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6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0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8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0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09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985EE-B595-4DCE-9166-015C6418A7AE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BBCF6E2-8CE8-49C9-B849-D2BC94B7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0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nk-money-finance-988164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shubham.319651@gmail.com" TargetMode="External"/><Relationship Id="rId13" Type="http://schemas.openxmlformats.org/officeDocument/2006/relationships/oleObject" Target="../embeddings/oleObject2.bin"/><Relationship Id="rId3" Type="http://schemas.openxmlformats.org/officeDocument/2006/relationships/hyperlink" Target="mailto:b17dhembare@gmail.com" TargetMode="External"/><Relationship Id="rId7" Type="http://schemas.openxmlformats.org/officeDocument/2006/relationships/hyperlink" Target="mailto:harsha7237@gmail.com" TargetMode="External"/><Relationship Id="rId12" Type="http://schemas.openxmlformats.org/officeDocument/2006/relationships/image" Target="../media/image16.wmf"/><Relationship Id="rId2" Type="http://schemas.openxmlformats.org/officeDocument/2006/relationships/hyperlink" Target="mailto:chandangope032@gmail.com" TargetMode="External"/><Relationship Id="rId16" Type="http://schemas.openxmlformats.org/officeDocument/2006/relationships/image" Target="../media/image18.wmf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clivedandrews@gmail.com" TargetMode="External"/><Relationship Id="rId11" Type="http://schemas.openxmlformats.org/officeDocument/2006/relationships/oleObject" Target="../embeddings/oleObject1.bin"/><Relationship Id="rId5" Type="http://schemas.openxmlformats.org/officeDocument/2006/relationships/hyperlink" Target="mailto:mangeshkatkar90@outlook.com" TargetMode="External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5.emf"/><Relationship Id="rId4" Type="http://schemas.openxmlformats.org/officeDocument/2006/relationships/hyperlink" Target="mailto:shrutimmin3@gmail.com" TargetMode="External"/><Relationship Id="rId9" Type="http://schemas.openxmlformats.org/officeDocument/2006/relationships/package" Target="../embeddings/Microsoft_Excel_Worksheet.xlsx"/><Relationship Id="rId1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eedback-group-business-2044702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13.xml"/><Relationship Id="rId12" Type="http://schemas.openxmlformats.org/officeDocument/2006/relationships/hyperlink" Target="https://pixabay.com/en/clock-time-calendar-agenda-163199/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image" Target="../media/image3.jpg"/><Relationship Id="rId5" Type="http://schemas.openxmlformats.org/officeDocument/2006/relationships/slide" Target="slide11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40FB-C0B4-5E06-1A27-DFE91B2D9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3178"/>
            <a:ext cx="9144000" cy="1912150"/>
          </a:xfrm>
          <a:noFill/>
        </p:spPr>
        <p:txBody>
          <a:bodyPr>
            <a:noAutofit/>
          </a:bodyPr>
          <a:lstStyle/>
          <a:p>
            <a:r>
              <a:rPr lang="en-US" sz="4000" b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P185- (Bank Analytics)</a:t>
            </a:r>
            <a:br>
              <a:rPr lang="en-US" sz="4000" dirty="0"/>
            </a:br>
            <a:br>
              <a:rPr lang="en-US" sz="4000" dirty="0"/>
            </a:br>
            <a:r>
              <a:rPr lang="en-US" sz="4000" b="1" dirty="0">
                <a:ln w="1270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</a:rPr>
              <a:t>Bank Loan Of Customers</a:t>
            </a:r>
            <a:endParaRPr lang="en-US" sz="4000" dirty="0">
              <a:ln w="12700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C1380-4720-B9CE-DE4E-061A331C2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16" y="2471070"/>
            <a:ext cx="4612106" cy="4643604"/>
          </a:xfrm>
        </p:spPr>
        <p:txBody>
          <a:bodyPr>
            <a:normAutofit fontScale="32500" lnSpcReduction="20000"/>
          </a:bodyPr>
          <a:lstStyle/>
          <a:p>
            <a:pPr algn="l"/>
            <a:r>
              <a:rPr lang="en-US" sz="7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Presented By: (From Group 3)</a:t>
            </a:r>
          </a:p>
          <a:p>
            <a:pPr algn="l"/>
            <a:endParaRPr lang="en-US" sz="4800" b="1" dirty="0"/>
          </a:p>
          <a:p>
            <a:pPr algn="l"/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Chandan,</a:t>
            </a:r>
          </a:p>
          <a:p>
            <a:pPr algn="l"/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Bhagyashri,</a:t>
            </a:r>
          </a:p>
          <a:p>
            <a:pPr algn="l"/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Shruti,</a:t>
            </a:r>
          </a:p>
          <a:p>
            <a:pPr algn="l"/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Mangesh,</a:t>
            </a:r>
          </a:p>
          <a:p>
            <a:pPr algn="l"/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CLIVE DOMINIC,</a:t>
            </a:r>
          </a:p>
          <a:p>
            <a:pPr algn="l"/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Harshith</a:t>
            </a:r>
          </a:p>
          <a:p>
            <a:pPr algn="l"/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Shubham.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FF7F68-ED57-2762-3033-2F7BDE8AE63F}"/>
              </a:ext>
            </a:extLst>
          </p:cNvPr>
          <p:cNvSpPr/>
          <p:nvPr/>
        </p:nvSpPr>
        <p:spPr>
          <a:xfrm>
            <a:off x="5891464" y="3601140"/>
            <a:ext cx="1243263" cy="397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VITHAL .B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C7A376-B02D-33B5-F1C0-D984AFF21ACC}"/>
              </a:ext>
            </a:extLst>
          </p:cNvPr>
          <p:cNvSpPr/>
          <p:nvPr/>
        </p:nvSpPr>
        <p:spPr>
          <a:xfrm>
            <a:off x="5682918" y="3078576"/>
            <a:ext cx="1660357" cy="397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DIPTI SINHA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6A0F9-ED1A-E075-FBE0-A18913D3BE10}"/>
              </a:ext>
            </a:extLst>
          </p:cNvPr>
          <p:cNvSpPr txBox="1"/>
          <p:nvPr/>
        </p:nvSpPr>
        <p:spPr>
          <a:xfrm>
            <a:off x="5650830" y="2429834"/>
            <a:ext cx="182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MENTORS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DAF5A-9600-F001-8D64-A48872A02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6881" y="411372"/>
            <a:ext cx="1637297" cy="165576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9982E7-F4E3-8C90-4C3D-D1326A32FFAE}"/>
              </a:ext>
            </a:extLst>
          </p:cNvPr>
          <p:cNvCxnSpPr/>
          <p:nvPr/>
        </p:nvCxnSpPr>
        <p:spPr>
          <a:xfrm>
            <a:off x="441158" y="2386283"/>
            <a:ext cx="1148905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FE0D3D8-8FBF-E7B4-D286-660DAB868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253" y="2579371"/>
            <a:ext cx="3653589" cy="41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4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D097-C930-62D2-B62F-6F15C3CA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89" y="64168"/>
            <a:ext cx="10515600" cy="561474"/>
          </a:xfrm>
        </p:spPr>
        <p:txBody>
          <a:bodyPr>
            <a:noAutofit/>
          </a:bodyPr>
          <a:lstStyle/>
          <a:p>
            <a:pPr algn="ctr"/>
            <a:r>
              <a:rPr lang="en-US" sz="3200" b="1" cap="none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EXCEL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71FF70-62AE-E83F-3C9F-8FB20C1D5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25642"/>
            <a:ext cx="12192000" cy="62323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55644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D097-C930-62D2-B62F-6F15C3CA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211"/>
            <a:ext cx="10515600" cy="380832"/>
          </a:xfrm>
        </p:spPr>
        <p:txBody>
          <a:bodyPr>
            <a:noAutofit/>
          </a:bodyPr>
          <a:lstStyle/>
          <a:p>
            <a:pPr algn="ctr"/>
            <a:r>
              <a:rPr lang="en-US" sz="32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TABLEAU DASHBOARD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9BAF5E-26B5-C54C-0A3C-9EAC56E5A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" y="681789"/>
            <a:ext cx="12031579" cy="6096000"/>
          </a:xfrm>
        </p:spPr>
      </p:pic>
    </p:spTree>
    <p:extLst>
      <p:ext uri="{BB962C8B-B14F-4D97-AF65-F5344CB8AC3E}">
        <p14:creationId xmlns:p14="http://schemas.microsoft.com/office/powerpoint/2010/main" val="422871715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D097-C930-62D2-B62F-6F15C3CA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381585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C66"/>
                </a:solidFill>
              </a:rPr>
              <a:t>POWER BI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6A3926-61D2-E56B-0BEB-628F40DF9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" y="529390"/>
            <a:ext cx="12053503" cy="62564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385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51572036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EBBD-0468-E019-B69D-60737317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677611"/>
          </a:xfrm>
        </p:spPr>
        <p:txBody>
          <a:bodyPr/>
          <a:lstStyle/>
          <a:p>
            <a:pPr algn="ctr"/>
            <a:r>
              <a:rPr lang="en-US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A56C5-F4AC-2073-0756-92F726FB2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9" y="737937"/>
            <a:ext cx="11454062" cy="5847347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600" b="1" cap="none" dirty="0">
                <a:latin typeface="Arial" panose="020B0604020202020204" pitchFamily="34" charset="0"/>
                <a:cs typeface="Arial" panose="020B0604020202020204" pitchFamily="34" charset="0"/>
              </a:rPr>
              <a:t>In conclusion</a:t>
            </a:r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The Bank Loan Analytics project provides valuable insights into lending operations, optimizing</a:t>
            </a:r>
          </a:p>
          <a:p>
            <a:pPr marL="0" indent="0">
              <a:buNone/>
            </a:pPr>
            <a:r>
              <a:rPr lang="en-US" sz="5600" dirty="0">
                <a:latin typeface="Arial" panose="020B0604020202020204" pitchFamily="34" charset="0"/>
                <a:cs typeface="Arial" panose="020B0604020202020204" pitchFamily="34" charset="0"/>
              </a:rPr>
              <a:t>strategies and improving performance through data-driven decisions, leading to increased profitability and     customer satisfaction.</a:t>
            </a:r>
          </a:p>
          <a:p>
            <a:pPr marL="0" indent="0">
              <a:buNone/>
            </a:pPr>
            <a:endParaRPr lang="en-US" sz="56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5600" b="1" cap="none" dirty="0">
                <a:latin typeface="Arial" panose="020B0604020202020204" pitchFamily="34" charset="0"/>
                <a:cs typeface="Arial" panose="020B0604020202020204" pitchFamily="34" charset="0"/>
              </a:rPr>
              <a:t>Key findings:</a:t>
            </a:r>
          </a:p>
          <a:p>
            <a:pPr algn="just"/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The loan amount is increasing year by year.</a:t>
            </a:r>
          </a:p>
          <a:p>
            <a:pPr algn="just"/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B grade type loan amount is the highest.</a:t>
            </a:r>
          </a:p>
          <a:p>
            <a:pPr algn="just"/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Verified loan account is lesser then the non verified one.</a:t>
            </a:r>
          </a:p>
          <a:p>
            <a:pPr algn="just"/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Most of the state have paid their loan fully.</a:t>
            </a:r>
          </a:p>
          <a:p>
            <a:pPr algn="just"/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The most loan taker for home ownership are the mortgage one .</a:t>
            </a:r>
          </a:p>
          <a:p>
            <a:pPr algn="just"/>
            <a:endParaRPr lang="en-US" sz="56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5600" b="1" cap="none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r>
              <a:rPr lang="en-US" sz="5600" b="1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  <a:endParaRPr lang="en-US" sz="56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5600" b="1" cap="none" dirty="0">
                <a:latin typeface="Arial" panose="020B0604020202020204" pitchFamily="34" charset="0"/>
                <a:cs typeface="Arial" panose="020B0604020202020204" pitchFamily="34" charset="0"/>
              </a:rPr>
              <a:t>Make More Profit: </a:t>
            </a:r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Improve loan disbursements based on loan trends to earn more money</a:t>
            </a:r>
            <a:r>
              <a:rPr lang="en-US" sz="5600" b="1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5600" b="1" cap="none" dirty="0">
                <a:latin typeface="Arial" panose="020B0604020202020204" pitchFamily="34" charset="0"/>
                <a:cs typeface="Arial" panose="020B0604020202020204" pitchFamily="34" charset="0"/>
              </a:rPr>
              <a:t>Encourage Timely Payments: </a:t>
            </a:r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Make verification stronger to ensure people pay back on time and reduce risks.</a:t>
            </a:r>
          </a:p>
          <a:p>
            <a:pPr algn="just"/>
            <a:r>
              <a:rPr lang="en-US" sz="5600" b="1" cap="none" dirty="0">
                <a:latin typeface="Arial" panose="020B0604020202020204" pitchFamily="34" charset="0"/>
                <a:cs typeface="Arial" panose="020B0604020202020204" pitchFamily="34" charset="0"/>
              </a:rPr>
              <a:t>Grade B Risk Control: </a:t>
            </a:r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Add extra checks for borrowers in grade B with higher revolving balances.</a:t>
            </a:r>
          </a:p>
          <a:p>
            <a:pPr algn="just"/>
            <a:r>
              <a:rPr lang="en-US" sz="5600" b="1" cap="none" dirty="0">
                <a:latin typeface="Arial" panose="020B0604020202020204" pitchFamily="34" charset="0"/>
                <a:cs typeface="Arial" panose="020B0604020202020204" pitchFamily="34" charset="0"/>
              </a:rPr>
              <a:t>Focus on Busy Regions: </a:t>
            </a:r>
            <a:r>
              <a:rPr lang="en-US" sz="5600" cap="none" dirty="0">
                <a:latin typeface="Arial" panose="020B0604020202020204" pitchFamily="34" charset="0"/>
                <a:cs typeface="Arial" panose="020B0604020202020204" pitchFamily="34" charset="0"/>
              </a:rPr>
              <a:t>Concentrate on places with more loan demand and growth potential, using state and home ownership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7C65-7F10-99A5-D8E0-CBEFBA55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589" y="121212"/>
            <a:ext cx="10075068" cy="58464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Members and Files</a:t>
            </a:r>
            <a:br>
              <a:rPr lang="en-US" sz="2400" b="1" u="sng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lang="en-US" sz="2400" b="1" u="sng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3647A8-56C8-DC9A-F901-B5AAD46298E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18709577"/>
              </p:ext>
            </p:extLst>
          </p:nvPr>
        </p:nvGraphicFramePr>
        <p:xfrm>
          <a:off x="802105" y="614331"/>
          <a:ext cx="1007506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1369">
                  <a:extLst>
                    <a:ext uri="{9D8B030D-6E8A-4147-A177-3AD203B41FA5}">
                      <a16:colId xmlns:a16="http://schemas.microsoft.com/office/drawing/2014/main" val="889949101"/>
                    </a:ext>
                  </a:extLst>
                </a:gridCol>
                <a:gridCol w="5743699">
                  <a:extLst>
                    <a:ext uri="{9D8B030D-6E8A-4147-A177-3AD203B41FA5}">
                      <a16:colId xmlns:a16="http://schemas.microsoft.com/office/drawing/2014/main" val="3109260058"/>
                    </a:ext>
                  </a:extLst>
                </a:gridCol>
              </a:tblGrid>
              <a:tr h="33137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Project Members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Contact Information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16594135"/>
                  </a:ext>
                </a:extLst>
              </a:tr>
              <a:tr h="33137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Chandan Gope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u="sng" dirty="0">
                          <a:effectLst/>
                          <a:hlinkClick r:id="rId2"/>
                        </a:rPr>
                        <a:t>chandangope032@gmail.com</a:t>
                      </a:r>
                      <a:r>
                        <a:rPr lang="en-US" b="1" u="none" dirty="0">
                          <a:effectLst/>
                        </a:rPr>
                        <a:t>,              </a:t>
                      </a:r>
                      <a:r>
                        <a:rPr lang="en-US" b="1" dirty="0">
                          <a:effectLst/>
                        </a:rPr>
                        <a:t>7903182523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517553"/>
                  </a:ext>
                </a:extLst>
              </a:tr>
              <a:tr h="33137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Ms. Bhagyashri Hanmant Dhembare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u="sng" dirty="0">
                          <a:effectLst/>
                          <a:hlinkClick r:id="rId3"/>
                        </a:rPr>
                        <a:t>b17dhembare@gmail.com</a:t>
                      </a:r>
                      <a:r>
                        <a:rPr lang="en-US" b="1" u="none" dirty="0">
                          <a:effectLst/>
                        </a:rPr>
                        <a:t>,                   </a:t>
                      </a:r>
                      <a:r>
                        <a:rPr lang="en-US" b="1" dirty="0">
                          <a:effectLst/>
                        </a:rPr>
                        <a:t>9137730450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723622"/>
                  </a:ext>
                </a:extLst>
              </a:tr>
              <a:tr h="33137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Mrs. Shruti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u="sng" dirty="0">
                          <a:effectLst/>
                          <a:hlinkClick r:id="rId4"/>
                        </a:rPr>
                        <a:t>shrutimmin3@gmail.com</a:t>
                      </a:r>
                      <a:r>
                        <a:rPr lang="en-US" b="1" u="none" dirty="0">
                          <a:effectLst/>
                        </a:rPr>
                        <a:t>,                     </a:t>
                      </a:r>
                      <a:r>
                        <a:rPr lang="en-US" b="1" dirty="0">
                          <a:effectLst/>
                        </a:rPr>
                        <a:t>8320454378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1667879"/>
                  </a:ext>
                </a:extLst>
              </a:tr>
              <a:tr h="33137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Mr. Mangesh Narendra Katkar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u="sng" dirty="0">
                          <a:effectLst/>
                          <a:hlinkClick r:id="rId5"/>
                        </a:rPr>
                        <a:t>mangeshkatkar90@outlook.com</a:t>
                      </a:r>
                      <a:r>
                        <a:rPr lang="en-US" b="1" u="none" dirty="0">
                          <a:effectLst/>
                        </a:rPr>
                        <a:t>,          </a:t>
                      </a:r>
                      <a:r>
                        <a:rPr lang="en-US" b="1" dirty="0">
                          <a:effectLst/>
                        </a:rPr>
                        <a:t>8828375678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257484"/>
                  </a:ext>
                </a:extLst>
              </a:tr>
              <a:tr h="33137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CLIVE DOMINIC ANDREWS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u="sng" dirty="0">
                          <a:effectLst/>
                          <a:hlinkClick r:id="rId6"/>
                        </a:rPr>
                        <a:t>clivedandrews@gmail.com</a:t>
                      </a:r>
                      <a:r>
                        <a:rPr lang="en-US" b="1" u="none" dirty="0">
                          <a:effectLst/>
                        </a:rPr>
                        <a:t>,                  </a:t>
                      </a:r>
                      <a:r>
                        <a:rPr lang="en-US" b="1" dirty="0">
                          <a:effectLst/>
                        </a:rPr>
                        <a:t>9849667334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227904"/>
                  </a:ext>
                </a:extLst>
              </a:tr>
              <a:tr h="33137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Harshith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u="sng" dirty="0">
                          <a:effectLst/>
                          <a:hlinkClick r:id="rId7"/>
                        </a:rPr>
                        <a:t>harsha7237@gmail.com</a:t>
                      </a:r>
                      <a:r>
                        <a:rPr lang="en-US" b="1" u="none" dirty="0">
                          <a:effectLst/>
                        </a:rPr>
                        <a:t>,                      </a:t>
                      </a:r>
                      <a:r>
                        <a:rPr lang="en-US" b="1" dirty="0">
                          <a:effectLst/>
                        </a:rPr>
                        <a:t>8892444874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842548"/>
                  </a:ext>
                </a:extLst>
              </a:tr>
              <a:tr h="33137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effectLst/>
                        </a:rPr>
                        <a:t>Shubham Rajesh Kumar Singh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u="sng" dirty="0">
                          <a:effectLst/>
                          <a:hlinkClick r:id="rId8"/>
                        </a:rPr>
                        <a:t>shubham.319651@gmail.com</a:t>
                      </a:r>
                      <a:r>
                        <a:rPr lang="en-US" b="1" u="none" dirty="0">
                          <a:effectLst/>
                        </a:rPr>
                        <a:t>,              </a:t>
                      </a:r>
                      <a:r>
                        <a:rPr lang="en-US" b="1" dirty="0">
                          <a:effectLst/>
                        </a:rPr>
                        <a:t>8652695407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10095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9B4DCCA-7B32-1C67-02B8-6E0E9F2182CD}"/>
              </a:ext>
            </a:extLst>
          </p:cNvPr>
          <p:cNvSpPr/>
          <p:nvPr/>
        </p:nvSpPr>
        <p:spPr>
          <a:xfrm>
            <a:off x="802105" y="3598638"/>
            <a:ext cx="10075068" cy="29260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latin typeface="Arial Black" panose="020B0A04020102020204" pitchFamily="34" charset="0"/>
              </a:rPr>
              <a:t>Project Files:</a:t>
            </a:r>
            <a:endParaRPr lang="en-US" b="1" u="sng" dirty="0">
              <a:latin typeface="Arial Black" panose="020B0A04020102020204" pitchFamily="34" charset="0"/>
            </a:endParaRPr>
          </a:p>
          <a:p>
            <a:pPr algn="ctr"/>
            <a:endParaRPr lang="en-US" dirty="0"/>
          </a:p>
          <a:p>
            <a:r>
              <a:rPr lang="en-US" b="1" dirty="0"/>
              <a:t>Excel file:</a:t>
            </a:r>
          </a:p>
          <a:p>
            <a:endParaRPr lang="en-US" dirty="0"/>
          </a:p>
          <a:p>
            <a:r>
              <a:rPr lang="en-US" b="1" dirty="0"/>
              <a:t>Power BI file: </a:t>
            </a:r>
          </a:p>
          <a:p>
            <a:endParaRPr lang="en-US" dirty="0"/>
          </a:p>
          <a:p>
            <a:r>
              <a:rPr lang="en-US" b="1" dirty="0"/>
              <a:t>Tableau file: </a:t>
            </a:r>
          </a:p>
          <a:p>
            <a:endParaRPr lang="en-US" dirty="0"/>
          </a:p>
          <a:p>
            <a:r>
              <a:rPr lang="en-US" b="1" dirty="0"/>
              <a:t>SQL File: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5411EFF-5D4E-4656-9503-AD41CE9FE5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194700"/>
              </p:ext>
            </p:extLst>
          </p:nvPr>
        </p:nvGraphicFramePr>
        <p:xfrm>
          <a:off x="3270381" y="4182820"/>
          <a:ext cx="937983" cy="705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9" imgW="914400" imgH="792338" progId="Excel.Sheet.12">
                  <p:embed/>
                </p:oleObj>
              </mc:Choice>
              <mc:Fallback>
                <p:oleObj name="Worksheet" showAsIcon="1" r:id="rId9" imgW="914400" imgH="79233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70381" y="4182820"/>
                        <a:ext cx="937983" cy="7058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426818A-6537-EFC6-31E7-70D94CEFF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489846"/>
              </p:ext>
            </p:extLst>
          </p:nvPr>
        </p:nvGraphicFramePr>
        <p:xfrm>
          <a:off x="2997175" y="5381410"/>
          <a:ext cx="1484397" cy="493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1" imgW="1322280" imgH="438480" progId="Package">
                  <p:embed/>
                </p:oleObj>
              </mc:Choice>
              <mc:Fallback>
                <p:oleObj name="Packager Shell Object" showAsIcon="1" r:id="rId11" imgW="1322280" imgH="438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97175" y="5381410"/>
                        <a:ext cx="1484397" cy="493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10769DD-A7CB-D873-FBFD-60443F5302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620528"/>
              </p:ext>
            </p:extLst>
          </p:nvPr>
        </p:nvGraphicFramePr>
        <p:xfrm>
          <a:off x="3142954" y="5943600"/>
          <a:ext cx="1192841" cy="519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3" imgW="1038600" imgH="438480" progId="Package">
                  <p:embed/>
                </p:oleObj>
              </mc:Choice>
              <mc:Fallback>
                <p:oleObj name="Packager Shell Object" showAsIcon="1" r:id="rId13" imgW="1038600" imgH="438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42954" y="5943600"/>
                        <a:ext cx="1192841" cy="519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D872A16-C1B2-8CC9-2052-60F2610ED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700144"/>
              </p:ext>
            </p:extLst>
          </p:nvPr>
        </p:nvGraphicFramePr>
        <p:xfrm>
          <a:off x="2997175" y="4853524"/>
          <a:ext cx="1484397" cy="493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5" imgW="1341720" imgH="438480" progId="Package">
                  <p:embed/>
                </p:oleObj>
              </mc:Choice>
              <mc:Fallback>
                <p:oleObj name="Packager Shell Object" showAsIcon="1" r:id="rId15" imgW="1341720" imgH="438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97175" y="4853524"/>
                        <a:ext cx="1484397" cy="493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1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B0FA-4746-F473-9A7A-30F6EAA7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32" y="201423"/>
            <a:ext cx="10364451" cy="969651"/>
          </a:xfrm>
        </p:spPr>
        <p:txBody>
          <a:bodyPr/>
          <a:lstStyle/>
          <a:p>
            <a:pPr algn="ctr"/>
            <a:r>
              <a:rPr lang="en-US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515D-085A-1B9E-310A-F2B2AB9483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57072" y="1283369"/>
            <a:ext cx="8045118" cy="4804610"/>
          </a:xfrm>
        </p:spPr>
        <p:txBody>
          <a:bodyPr>
            <a:noAutofit/>
          </a:bodyPr>
          <a:lstStyle/>
          <a:p>
            <a:r>
              <a:rPr lang="en-US" sz="1800" cap="none" dirty="0"/>
              <a:t>Throughout this project, we learnt on-how to,</a:t>
            </a:r>
          </a:p>
          <a:p>
            <a:pPr marL="0" indent="0">
              <a:buNone/>
            </a:pPr>
            <a:endParaRPr lang="en-US" sz="1600" cap="none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cap="none" dirty="0"/>
              <a:t>Import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cap="none" dirty="0"/>
              <a:t>Clean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cap="none" dirty="0"/>
              <a:t>Merged 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cap="none" dirty="0"/>
              <a:t> Creating relationship and </a:t>
            </a:r>
            <a:r>
              <a:rPr lang="en-US" sz="1800" cap="none" dirty="0" err="1"/>
              <a:t>analysing</a:t>
            </a:r>
            <a:r>
              <a:rPr lang="en-US" sz="1800" cap="none" dirty="0"/>
              <a:t> with different 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cap="none" dirty="0"/>
              <a:t> Visualization</a:t>
            </a:r>
            <a:endParaRPr lang="en-US" sz="1600" cap="none" dirty="0"/>
          </a:p>
          <a:p>
            <a:r>
              <a:rPr lang="en-US" sz="1800" cap="none" dirty="0"/>
              <a:t>Showcasing the same </a:t>
            </a:r>
            <a:r>
              <a:rPr lang="en-US" sz="1800" cap="none" dirty="0" err="1"/>
              <a:t>kpi's</a:t>
            </a:r>
            <a:r>
              <a:rPr lang="en-US" sz="1800" cap="none" dirty="0"/>
              <a:t> on different tools</a:t>
            </a:r>
            <a:endParaRPr lang="en-US" sz="1600" cap="none" dirty="0"/>
          </a:p>
          <a:p>
            <a:r>
              <a:rPr lang="en-US" sz="1800" cap="none" dirty="0"/>
              <a:t>Working within team, helping and motivating each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92B98-3682-49FE-9FE0-BA2A0F9A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6984" y="1949115"/>
            <a:ext cx="2671012" cy="2470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4AD6C-DC62-B686-1ED2-9D3326063849}"/>
              </a:ext>
            </a:extLst>
          </p:cNvPr>
          <p:cNvCxnSpPr/>
          <p:nvPr/>
        </p:nvCxnSpPr>
        <p:spPr>
          <a:xfrm>
            <a:off x="3513219" y="1949115"/>
            <a:ext cx="75237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FE4AB6-D441-B5F5-65AC-57F835EE8605}"/>
              </a:ext>
            </a:extLst>
          </p:cNvPr>
          <p:cNvCxnSpPr/>
          <p:nvPr/>
        </p:nvCxnSpPr>
        <p:spPr>
          <a:xfrm>
            <a:off x="3513219" y="4908444"/>
            <a:ext cx="75237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5B5685-2DAD-F17A-3DB4-9A17747719BE}"/>
              </a:ext>
            </a:extLst>
          </p:cNvPr>
          <p:cNvCxnSpPr/>
          <p:nvPr/>
        </p:nvCxnSpPr>
        <p:spPr>
          <a:xfrm>
            <a:off x="3513219" y="4419600"/>
            <a:ext cx="752374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8977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6157-A25F-2A68-6E80-1C52FD6E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10305">
            <a:off x="2059448" y="1638380"/>
            <a:ext cx="10364451" cy="2428584"/>
          </a:xfrm>
        </p:spPr>
        <p:txBody>
          <a:bodyPr>
            <a:normAutofit/>
          </a:bodyPr>
          <a:lstStyle/>
          <a:p>
            <a:r>
              <a:rPr lang="en-US" sz="7200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  <a:reflection blurRad="6350" stA="55000" endA="300" endPos="45500" dir="5400000" sy="-10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92254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53F7-CC52-1118-C41A-D84496C1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16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3230D-444C-C8C5-11DE-A8C57EA4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251"/>
            <a:ext cx="8915400" cy="4114801"/>
          </a:xfrm>
        </p:spPr>
        <p:txBody>
          <a:bodyPr>
            <a:normAutofit/>
          </a:bodyPr>
          <a:lstStyle/>
          <a:p>
            <a:r>
              <a:rPr lang="en-US" b="1" dirty="0">
                <a:hlinkClick r:id="rId2" action="ppaction://hlinksldjump"/>
              </a:rPr>
              <a:t>Project Introduction</a:t>
            </a:r>
            <a:endParaRPr lang="en-US" b="1" dirty="0"/>
          </a:p>
          <a:p>
            <a:r>
              <a:rPr lang="en-US" b="1" dirty="0">
                <a:hlinkClick r:id="rId3" action="ppaction://hlinksldjump"/>
              </a:rPr>
              <a:t>KPI'S Overview</a:t>
            </a:r>
            <a:endParaRPr lang="en-US" b="1" dirty="0"/>
          </a:p>
          <a:p>
            <a:r>
              <a:rPr lang="en-US" b="1" dirty="0">
                <a:hlinkClick r:id="rId4" action="ppaction://hlinksldjump"/>
              </a:rPr>
              <a:t>EXCEL DASHBOARD</a:t>
            </a:r>
            <a:endParaRPr lang="en-US" b="1" dirty="0"/>
          </a:p>
          <a:p>
            <a:r>
              <a:rPr lang="en-US" b="1" dirty="0">
                <a:hlinkClick r:id="rId5" action="ppaction://hlinksldjump"/>
              </a:rPr>
              <a:t>TABLEAU DASHBOARD</a:t>
            </a:r>
            <a:endParaRPr lang="en-US" b="1" dirty="0"/>
          </a:p>
          <a:p>
            <a:r>
              <a:rPr lang="en-US" b="1" dirty="0">
                <a:hlinkClick r:id="rId6" action="ppaction://hlinksldjump"/>
              </a:rPr>
              <a:t>POWER BI DASHBOARD</a:t>
            </a:r>
            <a:endParaRPr lang="en-US" b="1" dirty="0"/>
          </a:p>
          <a:p>
            <a:r>
              <a:rPr lang="en-US" b="1" dirty="0">
                <a:hlinkClick r:id="rId7" action="ppaction://hlinksldjump"/>
              </a:rPr>
              <a:t>CONCLUSION</a:t>
            </a:r>
            <a:endParaRPr lang="en-US" b="1" dirty="0"/>
          </a:p>
          <a:p>
            <a:r>
              <a:rPr lang="en-US" b="1" dirty="0">
                <a:hlinkClick r:id="rId8" action="ppaction://hlinksldjump"/>
              </a:rPr>
              <a:t>Project Members and Files </a:t>
            </a:r>
            <a:endParaRPr lang="en-US" b="1" dirty="0"/>
          </a:p>
          <a:p>
            <a:r>
              <a:rPr lang="en-US" b="1" dirty="0">
                <a:hlinkClick r:id="rId9" action="ppaction://hlinksldjump"/>
              </a:rPr>
              <a:t>REVIEW</a:t>
            </a:r>
            <a:endParaRPr lang="en-US" b="1" dirty="0"/>
          </a:p>
          <a:p>
            <a:r>
              <a:rPr lang="en-US" b="1" dirty="0">
                <a:hlinkClick r:id="rId10" action="ppaction://hlinksldjump"/>
              </a:rPr>
              <a:t>THANK YOU</a:t>
            </a:r>
            <a:endParaRPr lang="en-US" b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5AA4E-5B0E-D018-EB33-748E37FFC5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606947" y="1611734"/>
            <a:ext cx="4393926" cy="36260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0"/>
          </a:effectLst>
          <a:scene3d>
            <a:camera prst="perspectiveBelow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4446122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DC1F-2DA1-84CA-9E3C-20E25C9A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4"/>
            <a:ext cx="10515600" cy="884235"/>
          </a:xfrm>
        </p:spPr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3C323-8563-432E-A371-5E46D97E8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76" y="753979"/>
            <a:ext cx="7660731" cy="595964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5600" cap="none" dirty="0">
                <a:solidFill>
                  <a:schemeClr val="tx1"/>
                </a:solidFill>
              </a:rPr>
              <a:t>       The name of the project is “bank loan of customers” and it is under the   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1"/>
                </a:solidFill>
              </a:rPr>
              <a:t>       </a:t>
            </a:r>
            <a:r>
              <a:rPr lang="en-US" sz="5600" cap="none" dirty="0">
                <a:solidFill>
                  <a:schemeClr val="tx1"/>
                </a:solidFill>
              </a:rPr>
              <a:t> domain ‘finance’’.</a:t>
            </a:r>
          </a:p>
          <a:p>
            <a:endParaRPr lang="en-US" sz="4800" cap="none" dirty="0"/>
          </a:p>
          <a:p>
            <a:r>
              <a:rPr lang="en-US" sz="6400" b="1" dirty="0">
                <a:solidFill>
                  <a:schemeClr val="tx1"/>
                </a:solidFill>
              </a:rPr>
              <a:t>Objective: </a:t>
            </a:r>
            <a:r>
              <a:rPr lang="en-US" sz="5600" dirty="0">
                <a:solidFill>
                  <a:schemeClr val="tx1"/>
                </a:solidFill>
              </a:rPr>
              <a:t>Gain insights into the bank's lending operations using finance data.</a:t>
            </a:r>
          </a:p>
          <a:p>
            <a:endParaRPr lang="en-US" sz="4800" dirty="0">
              <a:solidFill>
                <a:schemeClr val="tx1"/>
              </a:solidFill>
            </a:endParaRPr>
          </a:p>
          <a:p>
            <a:r>
              <a:rPr lang="en-US" sz="6400" b="1" dirty="0">
                <a:solidFill>
                  <a:schemeClr val="tx1"/>
                </a:solidFill>
              </a:rPr>
              <a:t>KPIs Analyzed: </a:t>
            </a:r>
            <a:r>
              <a:rPr lang="en-US" sz="5600" dirty="0">
                <a:solidFill>
                  <a:schemeClr val="tx1"/>
                </a:solidFill>
              </a:rPr>
              <a:t>Loan amounts, loan grades, verification statuses, loan status by state, and home ownership statistics.</a:t>
            </a:r>
            <a:endParaRPr lang="en-US" sz="4800" dirty="0">
              <a:solidFill>
                <a:schemeClr val="tx1"/>
              </a:solidFill>
            </a:endParaRPr>
          </a:p>
          <a:p>
            <a:endParaRPr lang="en-US" sz="4800" dirty="0">
              <a:solidFill>
                <a:schemeClr val="tx1"/>
              </a:solidFill>
            </a:endParaRPr>
          </a:p>
          <a:p>
            <a:r>
              <a:rPr lang="en-US" sz="6400" b="1" dirty="0">
                <a:solidFill>
                  <a:schemeClr val="tx1"/>
                </a:solidFill>
              </a:rPr>
              <a:t>Goal: </a:t>
            </a:r>
            <a:r>
              <a:rPr lang="en-US" sz="5600" dirty="0">
                <a:solidFill>
                  <a:schemeClr val="tx1"/>
                </a:solidFill>
              </a:rPr>
              <a:t>Provide actionable information to optimize lending strategies and improve overall performance.</a:t>
            </a:r>
          </a:p>
          <a:p>
            <a:endParaRPr lang="en-US" sz="5600" dirty="0">
              <a:solidFill>
                <a:schemeClr val="tx1"/>
              </a:solidFill>
            </a:endParaRPr>
          </a:p>
          <a:p>
            <a:r>
              <a:rPr lang="en-US" sz="6400" b="1" dirty="0">
                <a:solidFill>
                  <a:schemeClr val="tx1"/>
                </a:solidFill>
              </a:rPr>
              <a:t>Data Sources: </a:t>
            </a:r>
            <a:r>
              <a:rPr lang="en-US" sz="5600" dirty="0">
                <a:solidFill>
                  <a:schemeClr val="tx1"/>
                </a:solidFill>
              </a:rPr>
              <a:t>finance_1 and finance_2 datasets.</a:t>
            </a:r>
          </a:p>
          <a:p>
            <a:endParaRPr lang="en-US" sz="4800" dirty="0">
              <a:solidFill>
                <a:schemeClr val="tx1"/>
              </a:solidFill>
            </a:endParaRPr>
          </a:p>
          <a:p>
            <a:r>
              <a:rPr lang="en-US" sz="6400" b="1" dirty="0">
                <a:solidFill>
                  <a:schemeClr val="tx1"/>
                </a:solidFill>
              </a:rPr>
              <a:t>Analysis Areas: </a:t>
            </a:r>
            <a:r>
              <a:rPr lang="en-US" sz="5600" dirty="0">
                <a:solidFill>
                  <a:schemeClr val="tx1"/>
                </a:solidFill>
              </a:rPr>
              <a:t>Explore loan trends, understand revolving balances by loan grades, compare payment behavior between verified and non-verified customers, and assess loan status variations across states and home ownership types.</a:t>
            </a:r>
          </a:p>
          <a:p>
            <a:endParaRPr lang="en-US" sz="4800" dirty="0">
              <a:solidFill>
                <a:schemeClr val="tx1"/>
              </a:solidFill>
            </a:endParaRPr>
          </a:p>
          <a:p>
            <a:r>
              <a:rPr lang="en-US" sz="6400" b="1" dirty="0">
                <a:solidFill>
                  <a:schemeClr val="tx1"/>
                </a:solidFill>
              </a:rPr>
              <a:t>Expected Outcomes: </a:t>
            </a:r>
            <a:r>
              <a:rPr lang="en-US" sz="5600" dirty="0">
                <a:solidFill>
                  <a:schemeClr val="tx1"/>
                </a:solidFill>
              </a:rPr>
              <a:t>Comprehensive understanding of loan portfolio, customer payment patterns, and regional performance</a:t>
            </a:r>
            <a:r>
              <a:rPr lang="en-US" sz="4800" b="1" dirty="0">
                <a:solidFill>
                  <a:schemeClr val="tx1"/>
                </a:solidFill>
              </a:rPr>
              <a:t>.</a:t>
            </a:r>
          </a:p>
          <a:p>
            <a:endParaRPr lang="en-US" sz="4800" b="1" dirty="0">
              <a:solidFill>
                <a:schemeClr val="tx1"/>
              </a:solidFill>
            </a:endParaRPr>
          </a:p>
          <a:p>
            <a:r>
              <a:rPr lang="en-US" sz="6400" b="1" dirty="0">
                <a:solidFill>
                  <a:schemeClr val="tx1"/>
                </a:solidFill>
              </a:rPr>
              <a:t>Used Tools : </a:t>
            </a:r>
            <a:r>
              <a:rPr lang="en-US" sz="5600" dirty="0">
                <a:solidFill>
                  <a:schemeClr val="tx1"/>
                </a:solidFill>
              </a:rPr>
              <a:t>Excel, Power Bi, Tableau and SQL.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57C3EA-FA74-EA7F-055C-5F4D1E74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752598"/>
            <a:ext cx="3773592" cy="4098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69231-2F03-145C-70DB-A919D5586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59" y="1997242"/>
            <a:ext cx="2454441" cy="34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5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11F765-A1F7-509A-30D3-2C9FF924DFE4}"/>
              </a:ext>
            </a:extLst>
          </p:cNvPr>
          <p:cNvSpPr txBox="1"/>
          <p:nvPr/>
        </p:nvSpPr>
        <p:spPr>
          <a:xfrm>
            <a:off x="3216443" y="456330"/>
            <a:ext cx="5116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KPI’S OVERVIEW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7475AE-E5D9-26D5-423C-32B91E40EBA4}"/>
              </a:ext>
            </a:extLst>
          </p:cNvPr>
          <p:cNvSpPr/>
          <p:nvPr/>
        </p:nvSpPr>
        <p:spPr>
          <a:xfrm>
            <a:off x="545431" y="1411705"/>
            <a:ext cx="5550567" cy="5267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KPI-1 : </a:t>
            </a:r>
            <a:r>
              <a:rPr lang="en-IN" b="1" dirty="0">
                <a:latin typeface="+mj-lt"/>
              </a:rPr>
              <a:t>Year wise loan amount Stats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B220E6-30C8-D67A-37F0-E681288F71B5}"/>
              </a:ext>
            </a:extLst>
          </p:cNvPr>
          <p:cNvSpPr/>
          <p:nvPr/>
        </p:nvSpPr>
        <p:spPr>
          <a:xfrm>
            <a:off x="555458" y="4928482"/>
            <a:ext cx="5550566" cy="46166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KPI-5 : </a:t>
            </a:r>
            <a:r>
              <a:rPr lang="en-IN" b="1" dirty="0">
                <a:latin typeface="+mj-lt"/>
              </a:rPr>
              <a:t>Home ownership Vs last payment date stats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658D6C-3590-D395-FA0C-36CBCC12B18B}"/>
              </a:ext>
            </a:extLst>
          </p:cNvPr>
          <p:cNvSpPr/>
          <p:nvPr/>
        </p:nvSpPr>
        <p:spPr>
          <a:xfrm>
            <a:off x="565485" y="4106987"/>
            <a:ext cx="5530515" cy="4616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KPI-4 : </a:t>
            </a:r>
            <a:r>
              <a:rPr lang="en-IN" b="1" dirty="0">
                <a:latin typeface="+mj-lt"/>
              </a:rPr>
              <a:t>State wise and last_credit_pull_d wise loan status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2260659-6BBA-E6FA-6927-2594D7B2CCE9}"/>
              </a:ext>
            </a:extLst>
          </p:cNvPr>
          <p:cNvSpPr/>
          <p:nvPr/>
        </p:nvSpPr>
        <p:spPr>
          <a:xfrm>
            <a:off x="565484" y="3119775"/>
            <a:ext cx="5550566" cy="6273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KPI-3 : </a:t>
            </a:r>
            <a:r>
              <a:rPr lang="en-IN" b="1" dirty="0">
                <a:latin typeface="+mj-lt"/>
              </a:rPr>
              <a:t>Total Payment for Verified Status Vs Total Payment for Non Verified Status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A5C212-F89A-AD93-7BC8-AA9E6C7781A0}"/>
              </a:ext>
            </a:extLst>
          </p:cNvPr>
          <p:cNvSpPr/>
          <p:nvPr/>
        </p:nvSpPr>
        <p:spPr>
          <a:xfrm>
            <a:off x="575510" y="2298279"/>
            <a:ext cx="5530515" cy="4616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KPI-2 : </a:t>
            </a:r>
            <a:r>
              <a:rPr lang="en-IN" b="1" dirty="0">
                <a:latin typeface="+mj-lt"/>
              </a:rPr>
              <a:t>Grade and sub grade wise </a:t>
            </a:r>
            <a:r>
              <a:rPr lang="en-IN" b="1" dirty="0" err="1">
                <a:latin typeface="+mj-lt"/>
              </a:rPr>
              <a:t>revol_bal</a:t>
            </a:r>
            <a:endParaRPr lang="en-IN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2BF91-2DA8-48D5-64DE-538B0B5E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138" y="1411705"/>
            <a:ext cx="3978442" cy="4187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92D05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705825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519B-1D0D-CCFF-4627-413BEF4C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641" y="152400"/>
            <a:ext cx="6812296" cy="9224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KPI-1 : </a:t>
            </a:r>
            <a:r>
              <a:rPr lang="en-IN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Year wise loan amount Stats</a:t>
            </a:r>
            <a:br>
              <a:rPr lang="en-IN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sz="2400" b="1" u="sng" cap="none" dirty="0">
              <a:ln w="9525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EF87E9-9D61-066F-D4B7-0AA4AE3F9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11" y="2004671"/>
            <a:ext cx="4513262" cy="2498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185A71-41F1-1D9B-C0F4-84968D615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140228"/>
              </p:ext>
            </p:extLst>
          </p:nvPr>
        </p:nvGraphicFramePr>
        <p:xfrm>
          <a:off x="657727" y="1073289"/>
          <a:ext cx="5438273" cy="563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3619109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519B-1D0D-CCFF-4627-413BEF4C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388" y="120316"/>
            <a:ext cx="6804275" cy="9304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KPI-2 : </a:t>
            </a:r>
            <a:r>
              <a:rPr lang="en-IN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Grade and sub grade wise </a:t>
            </a:r>
            <a:r>
              <a:rPr lang="en-IN" sz="2400" b="1" u="sng" cap="none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revol_bal</a:t>
            </a:r>
            <a:br>
              <a:rPr lang="en-IN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sz="2400" b="1" u="sng" cap="none" dirty="0">
              <a:ln w="9525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AFD9CF-EBB0-2C63-616C-0DC82402A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1599384"/>
            <a:ext cx="6240379" cy="2916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88EDB7F-1DA8-1CD0-5ADD-80A210DCD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457315"/>
              </p:ext>
            </p:extLst>
          </p:nvPr>
        </p:nvGraphicFramePr>
        <p:xfrm>
          <a:off x="382586" y="1155032"/>
          <a:ext cx="5135897" cy="549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801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519B-1D0D-CCFF-4627-413BEF4C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18" y="96253"/>
            <a:ext cx="8857665" cy="826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KPI-3 : </a:t>
            </a:r>
            <a:r>
              <a:rPr lang="en-IN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Total Payment for Verified Status Vs Total Payment          for Non Verified Status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58B351-1A4B-CD54-3D70-44C740AF5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05" y="1830632"/>
            <a:ext cx="3930316" cy="2548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85B1ED-F630-325E-A85A-16AC0AD45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087865"/>
              </p:ext>
            </p:extLst>
          </p:nvPr>
        </p:nvGraphicFramePr>
        <p:xfrm>
          <a:off x="839787" y="1219200"/>
          <a:ext cx="5721433" cy="5141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237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519B-1D0D-CCFF-4627-413BEF4C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382" y="272716"/>
            <a:ext cx="8764587" cy="7162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KPI-4 : </a:t>
            </a:r>
            <a:r>
              <a:rPr lang="en-IN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State wise and last_credit_pull_d wise loan status</a:t>
            </a:r>
            <a:br>
              <a:rPr lang="en-IN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sz="2400" b="1" u="sng" cap="none" dirty="0">
              <a:ln w="9525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DD0966-B2E6-79E4-3F05-4BB6E33A6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38" y="1295400"/>
            <a:ext cx="5181598" cy="2618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C896F1-1C52-AF7A-CC58-422573B67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1687591"/>
              </p:ext>
            </p:extLst>
          </p:nvPr>
        </p:nvGraphicFramePr>
        <p:xfrm>
          <a:off x="355474" y="823368"/>
          <a:ext cx="5908967" cy="5665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1C2251-44A8-CF1A-2997-5FF2045C2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661" y="4367990"/>
            <a:ext cx="4624943" cy="2064894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108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814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519B-1D0D-CCFF-4627-413BEF4C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082" y="168441"/>
            <a:ext cx="8296191" cy="6176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KPI-5 : </a:t>
            </a:r>
            <a:r>
              <a:rPr lang="en-IN" sz="24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Home ownership Vs last payment date stats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DAD988-574D-F69D-0224-D0A53DD6E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36" y="2275077"/>
            <a:ext cx="3185436" cy="2096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8E82D90-94DA-8C98-1139-B17C04BD6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028753"/>
              </p:ext>
            </p:extLst>
          </p:nvPr>
        </p:nvGraphicFramePr>
        <p:xfrm>
          <a:off x="960103" y="1082842"/>
          <a:ext cx="5480801" cy="543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1899499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572</TotalTime>
  <Words>1049</Words>
  <Application>Microsoft Office PowerPoint</Application>
  <PresentationFormat>Widescreen</PresentationFormat>
  <Paragraphs>131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Trebuchet MS</vt:lpstr>
      <vt:lpstr>Wingdings</vt:lpstr>
      <vt:lpstr>Wingdings 3</vt:lpstr>
      <vt:lpstr>Facet</vt:lpstr>
      <vt:lpstr>Worksheet</vt:lpstr>
      <vt:lpstr>Packager Shell Object</vt:lpstr>
      <vt:lpstr>P185- (Bank Analytics)  Bank Loan Of Customers</vt:lpstr>
      <vt:lpstr>AGENDA</vt:lpstr>
      <vt:lpstr>Project Introduction</vt:lpstr>
      <vt:lpstr>PowerPoint Presentation</vt:lpstr>
      <vt:lpstr>KPI-1 : Year wise loan amount Stats </vt:lpstr>
      <vt:lpstr>KPI-2 : Grade and sub grade wise revol_bal </vt:lpstr>
      <vt:lpstr>KPI-3 : Total Payment for Verified Status Vs Total Payment          for Non Verified Status</vt:lpstr>
      <vt:lpstr>KPI-4 : State wise and last_credit_pull_d wise loan status </vt:lpstr>
      <vt:lpstr>KPI-5 : Home ownership Vs last payment date stats</vt:lpstr>
      <vt:lpstr>EXCEL DASHBOARD</vt:lpstr>
      <vt:lpstr>TABLEAU DASHBOARD</vt:lpstr>
      <vt:lpstr>POWER BI DASHBOARD</vt:lpstr>
      <vt:lpstr>CONCLUSION</vt:lpstr>
      <vt:lpstr>Project Members and Files </vt:lpstr>
      <vt:lpstr>REVIEW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P185- (Bank Analytics)  Bank Loan Of Customers</dc:title>
  <dc:creator>Chandan Gope</dc:creator>
  <cp:lastModifiedBy>Chandan Gope</cp:lastModifiedBy>
  <cp:revision>38</cp:revision>
  <dcterms:created xsi:type="dcterms:W3CDTF">2023-07-19T12:15:21Z</dcterms:created>
  <dcterms:modified xsi:type="dcterms:W3CDTF">2023-07-26T09:30:36Z</dcterms:modified>
</cp:coreProperties>
</file>